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74"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4660"/>
  </p:normalViewPr>
  <p:slideViewPr>
    <p:cSldViewPr>
      <p:cViewPr varScale="1">
        <p:scale>
          <a:sx n="56" d="100"/>
          <a:sy n="56" d="100"/>
        </p:scale>
        <p:origin x="270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그룹 15">
            <a:extLst>
              <a:ext uri="{FF2B5EF4-FFF2-40B4-BE49-F238E27FC236}">
                <a16:creationId xmlns:a16="http://schemas.microsoft.com/office/drawing/2014/main" id="{00F8424A-8246-474B-B6B0-4E78E3DCCF44}"/>
              </a:ext>
            </a:extLst>
          </p:cNvPr>
          <p:cNvGrpSpPr/>
          <p:nvPr/>
        </p:nvGrpSpPr>
        <p:grpSpPr>
          <a:xfrm>
            <a:off x="-111697" y="-108004"/>
            <a:ext cx="5586349" cy="8214853"/>
            <a:chOff x="-111697" y="-108004"/>
            <a:chExt cx="5586349" cy="8214853"/>
          </a:xfrm>
        </p:grpSpPr>
        <p:sp>
          <p:nvSpPr>
            <p:cNvPr id="19" name="object 19"/>
            <p:cNvSpPr/>
            <p:nvPr/>
          </p:nvSpPr>
          <p:spPr>
            <a:xfrm>
              <a:off x="-111697" y="1501999"/>
              <a:ext cx="5586349" cy="6604850"/>
            </a:xfrm>
            <a:custGeom>
              <a:avLst/>
              <a:gdLst/>
              <a:ahLst/>
              <a:cxnLst/>
              <a:rect l="l" t="t" r="r" b="b"/>
              <a:pathLst>
                <a:path w="5586349" h="6604850">
                  <a:moveTo>
                    <a:pt x="5583695" y="6136855"/>
                  </a:moveTo>
                  <a:lnTo>
                    <a:pt x="323989" y="6136855"/>
                  </a:lnTo>
                  <a:lnTo>
                    <a:pt x="323989" y="0"/>
                  </a:lnTo>
                  <a:lnTo>
                    <a:pt x="111697" y="0"/>
                  </a:lnTo>
                  <a:lnTo>
                    <a:pt x="111697" y="6489995"/>
                  </a:lnTo>
                  <a:lnTo>
                    <a:pt x="5583695" y="6489995"/>
                  </a:lnTo>
                  <a:lnTo>
                    <a:pt x="5583695" y="6136855"/>
                  </a:lnTo>
                  <a:close/>
                </a:path>
              </a:pathLst>
            </a:custGeom>
            <a:solidFill>
              <a:srgbClr val="43C7F4"/>
            </a:solidFill>
          </p:spPr>
          <p:txBody>
            <a:bodyPr wrap="square" lIns="0" tIns="0" rIns="0" bIns="0" rtlCol="0">
              <a:noAutofit/>
            </a:bodyPr>
            <a:lstStyle/>
            <a:p>
              <a:endParaRPr/>
            </a:p>
          </p:txBody>
        </p:sp>
        <p:sp>
          <p:nvSpPr>
            <p:cNvPr id="20" name="object 20"/>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2" name="object 22"/>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0" name="object 30"/>
            <p:cNvSpPr/>
            <p:nvPr/>
          </p:nvSpPr>
          <p:spPr>
            <a:xfrm>
              <a:off x="504012" y="2746502"/>
              <a:ext cx="4308777" cy="2944989"/>
            </a:xfrm>
            <a:prstGeom prst="rect">
              <a:avLst/>
            </a:prstGeom>
            <a:blipFill>
              <a:blip r:embed="rId2" cstate="print"/>
              <a:stretch>
                <a:fillRect/>
              </a:stretch>
            </a:blipFill>
          </p:spPr>
          <p:txBody>
            <a:bodyPr wrap="square" lIns="0" tIns="0" rIns="0" bIns="0" rtlCol="0">
              <a:noAutofit/>
            </a:bodyPr>
            <a:lstStyle/>
            <a:p>
              <a:endParaRPr/>
            </a:p>
          </p:txBody>
        </p:sp>
        <p:sp>
          <p:nvSpPr>
            <p:cNvPr id="18" name="object 18"/>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17" name="object 17"/>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5" name="object 15"/>
            <p:cNvSpPr txBox="1"/>
            <p:nvPr/>
          </p:nvSpPr>
          <p:spPr>
            <a:xfrm>
              <a:off x="1168100" y="263579"/>
              <a:ext cx="2025950" cy="182686"/>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Jesús que llamó a los discípulos</a:t>
              </a:r>
              <a:endParaRPr lang="es-ES" sz="1000" dirty="0">
                <a:latin typeface="Malgun Gothic"/>
                <a:cs typeface="Malgun Gothic"/>
              </a:endParaRPr>
            </a:p>
          </p:txBody>
        </p:sp>
        <p:sp>
          <p:nvSpPr>
            <p:cNvPr id="14" name="object 14"/>
            <p:cNvSpPr txBox="1"/>
            <p:nvPr/>
          </p:nvSpPr>
          <p:spPr>
            <a:xfrm>
              <a:off x="1142700" y="560717"/>
              <a:ext cx="3820976"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Jesús, el maestro verdadero</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Jn</a:t>
              </a:r>
              <a:r>
                <a:rPr sz="900" dirty="0">
                  <a:latin typeface="Malgun Gothic"/>
                  <a:cs typeface="Malgun Gothic"/>
                </a:rPr>
                <a:t> 1:35~42, </a:t>
              </a:r>
              <a:r>
                <a:rPr lang="es-ES" sz="900" dirty="0">
                  <a:latin typeface="Malgun Gothic"/>
                  <a:cs typeface="Malgun Gothic"/>
                </a:rPr>
                <a:t>He</a:t>
              </a:r>
              <a:r>
                <a:rPr sz="900" dirty="0">
                  <a:latin typeface="Malgun Gothic"/>
                  <a:cs typeface="Malgun Gothic"/>
                </a:rPr>
                <a:t> 13:7~17</a:t>
              </a:r>
            </a:p>
            <a:p>
              <a:pPr marL="25400">
                <a:lnSpc>
                  <a:spcPts val="1080"/>
                </a:lnSpc>
                <a:spcBef>
                  <a:spcPts val="54"/>
                </a:spcBef>
              </a:pPr>
              <a:r>
                <a:rPr lang="es-ES" sz="900" dirty="0">
                  <a:latin typeface="Malgun Gothic"/>
                  <a:cs typeface="Malgun Gothic"/>
                </a:rPr>
                <a:t>Himnario 313</a:t>
              </a:r>
              <a:r>
                <a:rPr sz="900" dirty="0">
                  <a:latin typeface="Malgun Gothic"/>
                  <a:cs typeface="Malgun Gothic"/>
                </a:rPr>
                <a:t> (</a:t>
              </a:r>
              <a:r>
                <a:rPr lang="es-ES" sz="900" dirty="0">
                  <a:latin typeface="Malgun Gothic"/>
                  <a:cs typeface="Malgun Gothic"/>
                </a:rPr>
                <a:t>En Calvario de la Cruz</a:t>
              </a:r>
              <a:r>
                <a:rPr sz="900" dirty="0">
                  <a:latin typeface="Malgun Gothic"/>
                  <a:cs typeface="Malgun Gothic"/>
                </a:rPr>
                <a:t>)</a:t>
              </a:r>
            </a:p>
          </p:txBody>
        </p:sp>
        <p:sp>
          <p:nvSpPr>
            <p:cNvPr id="12" name="object 12"/>
            <p:cNvSpPr txBox="1"/>
            <p:nvPr/>
          </p:nvSpPr>
          <p:spPr>
            <a:xfrm>
              <a:off x="1286159" y="1690768"/>
              <a:ext cx="2809338" cy="163432"/>
            </a:xfrm>
            <a:prstGeom prst="rect">
              <a:avLst/>
            </a:prstGeom>
          </p:spPr>
          <p:txBody>
            <a:bodyPr wrap="square" lIns="0" tIns="6635" rIns="0" bIns="0" rtlCol="0">
              <a:noAutofit/>
            </a:bodyPr>
            <a:lstStyle/>
            <a:p>
              <a:pPr marL="12700" algn="just"/>
              <a:r>
                <a:rPr sz="900" dirty="0">
                  <a:latin typeface="Malgun Gothic"/>
                  <a:cs typeface="Malgun Gothic"/>
                </a:rPr>
                <a:t>1.</a:t>
              </a:r>
              <a:r>
                <a:rPr lang="es-ES" sz="900" dirty="0">
                  <a:latin typeface="Malgun Gothic"/>
                  <a:cs typeface="Malgun Gothic"/>
                </a:rPr>
                <a:t> Saber que Jesús es nuestro verdadero maestro.</a:t>
              </a:r>
            </a:p>
          </p:txBody>
        </p:sp>
        <p:sp>
          <p:nvSpPr>
            <p:cNvPr id="9" name="object 9"/>
            <p:cNvSpPr txBox="1"/>
            <p:nvPr/>
          </p:nvSpPr>
          <p:spPr>
            <a:xfrm>
              <a:off x="1286159" y="1920833"/>
              <a:ext cx="3179165" cy="139700"/>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Saber que Jesús nos enseña a través de los maestros del Colegio de la Iglesia.</a:t>
              </a:r>
            </a:p>
          </p:txBody>
        </p:sp>
        <p:sp>
          <p:nvSpPr>
            <p:cNvPr id="5" name="object 5"/>
            <p:cNvSpPr txBox="1"/>
            <p:nvPr/>
          </p:nvSpPr>
          <p:spPr>
            <a:xfrm>
              <a:off x="139700" y="759424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104</a:t>
              </a:r>
              <a:endParaRPr sz="1000">
                <a:latin typeface="Times New Roman"/>
                <a:cs typeface="Times New Roman"/>
              </a:endParaRPr>
            </a:p>
          </p:txBody>
        </p:sp>
        <p:sp>
          <p:nvSpPr>
            <p:cNvPr id="4" name="object 4"/>
            <p:cNvSpPr txBox="1"/>
            <p:nvPr/>
          </p:nvSpPr>
          <p:spPr>
            <a:xfrm>
              <a:off x="216065" y="282702"/>
              <a:ext cx="766622" cy="163563"/>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82687" y="282702"/>
              <a:ext cx="88811" cy="971994"/>
            </a:xfrm>
            <a:prstGeom prst="rect">
              <a:avLst/>
            </a:prstGeom>
          </p:spPr>
          <p:txBody>
            <a:bodyPr wrap="square" lIns="0" tIns="0" rIns="0" bIns="0" rtlCol="0">
              <a:noAutofit/>
            </a:bodyPr>
            <a:lstStyle/>
            <a:p>
              <a:pPr marL="25400">
                <a:lnSpc>
                  <a:spcPts val="1000"/>
                </a:lnSpc>
              </a:pPr>
              <a:endParaRPr sz="1000"/>
            </a:p>
          </p:txBody>
        </p:sp>
        <p:sp>
          <p:nvSpPr>
            <p:cNvPr id="31" name="object 2">
              <a:extLst>
                <a:ext uri="{FF2B5EF4-FFF2-40B4-BE49-F238E27FC236}">
                  <a16:creationId xmlns:a16="http://schemas.microsoft.com/office/drawing/2014/main" id="{B68FB7AD-A104-408D-9F56-3B7721E61595}"/>
                </a:ext>
              </a:extLst>
            </p:cNvPr>
            <p:cNvSpPr txBox="1"/>
            <p:nvPr/>
          </p:nvSpPr>
          <p:spPr>
            <a:xfrm>
              <a:off x="172713" y="446265"/>
              <a:ext cx="811537" cy="667511"/>
            </a:xfrm>
            <a:prstGeom prst="rect">
              <a:avLst/>
            </a:prstGeom>
          </p:spPr>
          <p:txBody>
            <a:bodyPr wrap="square" lIns="0" tIns="33369" rIns="0" bIns="0" rtlCol="0">
              <a:noAutofit/>
            </a:bodyPr>
            <a:lstStyle/>
            <a:p>
              <a:pPr>
                <a:lnSpc>
                  <a:spcPts val="5255"/>
                </a:lnSpc>
              </a:pPr>
              <a:r>
                <a:rPr sz="6600" b="1" spc="-339" dirty="0">
                  <a:latin typeface="Times New Roman"/>
                  <a:cs typeface="Times New Roman"/>
                </a:rPr>
                <a:t>25</a:t>
              </a:r>
              <a:endParaRPr sz="6600" dirty="0">
                <a:latin typeface="Times New Roman"/>
                <a:cs typeface="Times New Roman"/>
              </a:endParaRPr>
            </a:p>
          </p:txBody>
        </p:sp>
        <p:sp>
          <p:nvSpPr>
            <p:cNvPr id="32" name="object 16">
              <a:extLst>
                <a:ext uri="{FF2B5EF4-FFF2-40B4-BE49-F238E27FC236}">
                  <a16:creationId xmlns:a16="http://schemas.microsoft.com/office/drawing/2014/main" id="{3BA13D59-8056-439C-A56E-B9FA938E91B2}"/>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3" name="object 11">
              <a:extLst>
                <a:ext uri="{FF2B5EF4-FFF2-40B4-BE49-F238E27FC236}">
                  <a16:creationId xmlns:a16="http://schemas.microsoft.com/office/drawing/2014/main" id="{5138D3FA-6786-48CB-974D-07F023C0C8CF}"/>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4" name="그림 33">
              <a:extLst>
                <a:ext uri="{FF2B5EF4-FFF2-40B4-BE49-F238E27FC236}">
                  <a16:creationId xmlns:a16="http://schemas.microsoft.com/office/drawing/2014/main" id="{56625F2C-BCFE-41D3-ADB7-A9521BF49576}"/>
                </a:ext>
              </a:extLst>
            </p:cNvPr>
            <p:cNvPicPr>
              <a:picLocks noChangeAspect="1"/>
            </p:cNvPicPr>
            <p:nvPr/>
          </p:nvPicPr>
          <p:blipFill>
            <a:blip r:embed="rId3"/>
            <a:stretch>
              <a:fillRect/>
            </a:stretch>
          </p:blipFill>
          <p:spPr>
            <a:xfrm>
              <a:off x="446298" y="6057900"/>
              <a:ext cx="4573243" cy="1040027"/>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p:nvPr/>
        </p:nvSpPr>
        <p:spPr>
          <a:xfrm>
            <a:off x="-5583697" y="1501999"/>
            <a:ext cx="5586349" cy="6604850"/>
          </a:xfrm>
          <a:custGeom>
            <a:avLst/>
            <a:gdLst/>
            <a:ahLst/>
            <a:cxnLst/>
            <a:rect l="l" t="t" r="r" b="b"/>
            <a:pathLst>
              <a:path w="5586349" h="6604850">
                <a:moveTo>
                  <a:pt x="5586349" y="6136855"/>
                </a:moveTo>
                <a:lnTo>
                  <a:pt x="5583697" y="6136855"/>
                </a:lnTo>
                <a:lnTo>
                  <a:pt x="5583697" y="6489995"/>
                </a:lnTo>
                <a:lnTo>
                  <a:pt x="5586349" y="6489995"/>
                </a:lnTo>
                <a:lnTo>
                  <a:pt x="5586349" y="6136855"/>
                </a:lnTo>
                <a:close/>
              </a:path>
            </a:pathLst>
          </a:custGeom>
          <a:solidFill>
            <a:srgbClr val="43C7F4"/>
          </a:solidFill>
        </p:spPr>
        <p:txBody>
          <a:bodyPr wrap="square" lIns="0" tIns="0" rIns="0" bIns="0" rtlCol="0">
            <a:noAutofit/>
          </a:bodyPr>
          <a:lstStyle/>
          <a:p>
            <a:endParaRPr/>
          </a:p>
        </p:txBody>
      </p:sp>
      <p:grpSp>
        <p:nvGrpSpPr>
          <p:cNvPr id="15" name="그룹 14">
            <a:extLst>
              <a:ext uri="{FF2B5EF4-FFF2-40B4-BE49-F238E27FC236}">
                <a16:creationId xmlns:a16="http://schemas.microsoft.com/office/drawing/2014/main" id="{08EA03F7-8EDA-4BD8-9B36-5DBC6553C3D3}"/>
              </a:ext>
            </a:extLst>
          </p:cNvPr>
          <p:cNvGrpSpPr/>
          <p:nvPr/>
        </p:nvGrpSpPr>
        <p:grpSpPr>
          <a:xfrm>
            <a:off x="-3" y="-108004"/>
            <a:ext cx="5471998" cy="8100003"/>
            <a:chOff x="-3" y="-108004"/>
            <a:chExt cx="5471998" cy="8100003"/>
          </a:xfrm>
        </p:grpSpPr>
        <p:sp>
          <p:nvSpPr>
            <p:cNvPr id="25" name="object 25"/>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6" name="object 26"/>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7" name="object 27"/>
            <p:cNvSpPr/>
            <p:nvPr/>
          </p:nvSpPr>
          <p:spPr>
            <a:xfrm>
              <a:off x="540000" y="54644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3466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57547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6369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7240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60450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3" name="object 33"/>
            <p:cNvSpPr/>
            <p:nvPr/>
          </p:nvSpPr>
          <p:spPr>
            <a:xfrm>
              <a:off x="540000" y="69272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7" name="object 17"/>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0" name="object 20"/>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1" name="object 21"/>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4" name="object 14"/>
            <p:cNvSpPr txBox="1"/>
            <p:nvPr/>
          </p:nvSpPr>
          <p:spPr>
            <a:xfrm>
              <a:off x="536286" y="1262791"/>
              <a:ext cx="4515584" cy="456072"/>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En el Antiguo Testamento, Dios habló a los israelitas a través de los profetas. Los profetas elegidos de Dios despertaron a los israelitas en nombre de Dios al escuchar y recibir la palabra de Dios, no los propios pensamientos o voluntad de los profetas.</a:t>
              </a:r>
            </a:p>
          </p:txBody>
        </p:sp>
        <p:sp>
          <p:nvSpPr>
            <p:cNvPr id="13" name="object 13"/>
            <p:cNvSpPr txBox="1"/>
            <p:nvPr/>
          </p:nvSpPr>
          <p:spPr>
            <a:xfrm>
              <a:off x="536286" y="1866900"/>
              <a:ext cx="4515595" cy="89244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Jesús es aquel Verbo hecho carne y vino a la tierra. Y vivió la misma vida que los humanos durante 33 años, y predicó la palabra de Dios a las personas durante su vida pública. En el tiempo de Jesús, Dios habló a través del Hijo. Jesús prometió enviar al Espíritu Santo después de que se fuera, y de acuerdo con la promesa, el Espíritu Santo descendió a las personas salvas el día de Pentecostés, y nació la Iglesia, el cuerpo de Cristo.</a:t>
              </a:r>
            </a:p>
          </p:txBody>
        </p:sp>
        <p:sp>
          <p:nvSpPr>
            <p:cNvPr id="12" name="object 12"/>
            <p:cNvSpPr txBox="1"/>
            <p:nvPr/>
          </p:nvSpPr>
          <p:spPr>
            <a:xfrm>
              <a:off x="536286" y="2933700"/>
              <a:ext cx="4515595" cy="577283"/>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La iglesia, el cuerpo del Señor, es enseñada por la cabeza, que es el Señor. De esa manera, aquellos que han recibido el Espíritu Santo predican la palabra recibida del Señor. Y para el trabajo de enseñar, Dios ha levantado personas que enseñan la palabra en la Iglesia.</a:t>
              </a:r>
            </a:p>
          </p:txBody>
        </p:sp>
        <p:sp>
          <p:nvSpPr>
            <p:cNvPr id="11" name="object 11"/>
            <p:cNvSpPr txBox="1"/>
            <p:nvPr/>
          </p:nvSpPr>
          <p:spPr>
            <a:xfrm>
              <a:off x="536286" y="3713332"/>
              <a:ext cx="4515595" cy="97296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Por lo tanto, debemos recibir lecciones que Dios enseña a través de pastores y maestros. Además, cuando somos enseñados, debemos aceptar la palabra de Dios como palabra de Dios, y no la palabra de Dios como palabra de los hombres. En ese momento, Dios obra con la palabra para cambiar nuestros corazones y nuestras vidas y nos hace vivir de acuerdo con la voluntad de Dios(1Ts 2:13). Permanecer en la enseñanza es permanecer en el Señor, y vivir conforme a esa enseñanza es la verdadera vida de fe.</a:t>
              </a:r>
            </a:p>
          </p:txBody>
        </p:sp>
        <p:sp>
          <p:nvSpPr>
            <p:cNvPr id="10" name="object 10"/>
            <p:cNvSpPr txBox="1"/>
            <p:nvPr/>
          </p:nvSpPr>
          <p:spPr>
            <a:xfrm>
              <a:off x="570500" y="5012270"/>
              <a:ext cx="14805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056399" y="759424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105</a:t>
              </a:r>
              <a:endParaRPr sz="1000">
                <a:latin typeface="Times New Roman"/>
                <a:cs typeface="Times New Roman"/>
              </a:endParaRPr>
            </a:p>
          </p:txBody>
        </p:sp>
        <p:sp>
          <p:nvSpPr>
            <p:cNvPr id="8" name="object 8"/>
            <p:cNvSpPr txBox="1"/>
            <p:nvPr/>
          </p:nvSpPr>
          <p:spPr>
            <a:xfrm>
              <a:off x="540000" y="5324750"/>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150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05350"/>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06958"/>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497257"/>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787558"/>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01058"/>
              <a:ext cx="4463999" cy="152400"/>
            </a:xfrm>
            <a:prstGeom prst="rect">
              <a:avLst/>
            </a:prstGeom>
          </p:spPr>
          <p:txBody>
            <a:bodyPr wrap="square" lIns="0" tIns="0" rIns="0" bIns="0" rtlCol="0">
              <a:noAutofit/>
            </a:bodyPr>
            <a:lstStyle/>
            <a:p>
              <a:pPr marL="25400">
                <a:lnSpc>
                  <a:spcPts val="1000"/>
                </a:lnSpc>
              </a:pPr>
              <a:endParaRPr sz="1000"/>
            </a:p>
          </p:txBody>
        </p:sp>
        <p:sp>
          <p:nvSpPr>
            <p:cNvPr id="34" name="object 11">
              <a:extLst>
                <a:ext uri="{FF2B5EF4-FFF2-40B4-BE49-F238E27FC236}">
                  <a16:creationId xmlns:a16="http://schemas.microsoft.com/office/drawing/2014/main" id="{8D92D021-0FC7-479A-9238-C78AC7D82E34}"/>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그룹 22">
            <a:extLst>
              <a:ext uri="{FF2B5EF4-FFF2-40B4-BE49-F238E27FC236}">
                <a16:creationId xmlns:a16="http://schemas.microsoft.com/office/drawing/2014/main" id="{CB22E34E-FF01-441C-91DD-CF94484EF1CA}"/>
              </a:ext>
            </a:extLst>
          </p:cNvPr>
          <p:cNvGrpSpPr/>
          <p:nvPr/>
        </p:nvGrpSpPr>
        <p:grpSpPr>
          <a:xfrm>
            <a:off x="160799" y="467055"/>
            <a:ext cx="4872851" cy="7279544"/>
            <a:chOff x="160799" y="467055"/>
            <a:chExt cx="4872851" cy="7279544"/>
          </a:xfrm>
        </p:grpSpPr>
        <p:sp>
          <p:nvSpPr>
            <p:cNvPr id="12" name="object 12"/>
            <p:cNvSpPr txBox="1"/>
            <p:nvPr/>
          </p:nvSpPr>
          <p:spPr>
            <a:xfrm>
              <a:off x="811700" y="4645808"/>
              <a:ext cx="4018241" cy="735122"/>
            </a:xfrm>
            <a:prstGeom prst="rect">
              <a:avLst/>
            </a:prstGeom>
          </p:spPr>
          <p:txBody>
            <a:bodyPr wrap="square" lIns="0" tIns="6921" rIns="0" bIns="0" rtlCol="0">
              <a:noAutofit/>
            </a:bodyPr>
            <a:lstStyle/>
            <a:p>
              <a:pPr marL="12700" algn="just">
                <a:lnSpc>
                  <a:spcPts val="1090"/>
                </a:lnSpc>
              </a:pPr>
              <a:r>
                <a:rPr lang="es-ES" sz="900" dirty="0">
                  <a:solidFill>
                    <a:srgbClr val="00ADEF"/>
                  </a:solidFill>
                  <a:latin typeface="맑은 고딕" panose="020B0503020000020004" pitchFamily="34" charset="-127"/>
                  <a:ea typeface="맑은 고딕" panose="020B0503020000020004" pitchFamily="34" charset="-127"/>
                  <a:cs typeface="NanumBarunGothic"/>
                </a:rPr>
                <a:t>Dios quiere que todos los hombres sean salvos y vengan al conocimiento de la verdad. En el Antiguo Testamento, a través de los            , en el Nuevo Testamento, a través del Hijo      , y después de la ascensión de Jesús, envió el Espíritu Santo, y a través de la            , la reunión de aquellos que han recibido el Espíritu Santo quiso cumplir esta obra.</a:t>
              </a:r>
              <a:endParaRPr sz="900" dirty="0">
                <a:latin typeface="맑은 고딕" panose="020B0503020000020004" pitchFamily="34" charset="-127"/>
                <a:ea typeface="맑은 고딕" panose="020B0503020000020004" pitchFamily="34" charset="-127"/>
                <a:cs typeface="NanumBarunGothic"/>
              </a:endParaRPr>
            </a:p>
          </p:txBody>
        </p:sp>
        <p:sp>
          <p:nvSpPr>
            <p:cNvPr id="60" name="object 60"/>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1" name="object 61"/>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2" name="object 62"/>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3" name="object 63"/>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4" name="object 64"/>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5" name="object 65"/>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9" name="object 59"/>
            <p:cNvSpPr/>
            <p:nvPr/>
          </p:nvSpPr>
          <p:spPr>
            <a:xfrm>
              <a:off x="685695" y="5967337"/>
              <a:ext cx="4151007" cy="597001"/>
            </a:xfrm>
            <a:custGeom>
              <a:avLst/>
              <a:gdLst/>
              <a:ahLst/>
              <a:cxnLst/>
              <a:rect l="l" t="t" r="r" b="b"/>
              <a:pathLst>
                <a:path w="4151007" h="597001">
                  <a:moveTo>
                    <a:pt x="36004" y="0"/>
                  </a:moveTo>
                  <a:lnTo>
                    <a:pt x="2864" y="21905"/>
                  </a:lnTo>
                  <a:lnTo>
                    <a:pt x="0" y="560984"/>
                  </a:lnTo>
                  <a:lnTo>
                    <a:pt x="2815" y="574970"/>
                  </a:lnTo>
                  <a:lnTo>
                    <a:pt x="10495" y="586402"/>
                  </a:lnTo>
                  <a:lnTo>
                    <a:pt x="21891" y="594129"/>
                  </a:lnTo>
                  <a:lnTo>
                    <a:pt x="35855" y="597001"/>
                  </a:lnTo>
                  <a:lnTo>
                    <a:pt x="4115003" y="597001"/>
                  </a:lnTo>
                  <a:lnTo>
                    <a:pt x="4128986" y="594184"/>
                  </a:lnTo>
                  <a:lnTo>
                    <a:pt x="4140414" y="586499"/>
                  </a:lnTo>
                  <a:lnTo>
                    <a:pt x="4148137" y="575099"/>
                  </a:lnTo>
                  <a:lnTo>
                    <a:pt x="4151007" y="561133"/>
                  </a:lnTo>
                  <a:lnTo>
                    <a:pt x="4151007" y="35991"/>
                  </a:lnTo>
                  <a:lnTo>
                    <a:pt x="4148190" y="22016"/>
                  </a:lnTo>
                  <a:lnTo>
                    <a:pt x="4140505" y="10589"/>
                  </a:lnTo>
                  <a:lnTo>
                    <a:pt x="4129102" y="2865"/>
                  </a:lnTo>
                  <a:lnTo>
                    <a:pt x="4115130" y="0"/>
                  </a:lnTo>
                  <a:lnTo>
                    <a:pt x="36004" y="0"/>
                  </a:lnTo>
                  <a:close/>
                </a:path>
              </a:pathLst>
            </a:custGeom>
            <a:solidFill>
              <a:srgbClr val="AAE0F9"/>
            </a:solidFill>
          </p:spPr>
          <p:txBody>
            <a:bodyPr wrap="square" lIns="0" tIns="0" rIns="0" bIns="0" rtlCol="0">
              <a:noAutofit/>
            </a:bodyPr>
            <a:lstStyle/>
            <a:p>
              <a:endParaRPr/>
            </a:p>
          </p:txBody>
        </p:sp>
        <p:sp>
          <p:nvSpPr>
            <p:cNvPr id="53" name="object 53"/>
            <p:cNvSpPr/>
            <p:nvPr/>
          </p:nvSpPr>
          <p:spPr>
            <a:xfrm>
              <a:off x="465349" y="37287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4" name="object 54"/>
            <p:cNvSpPr/>
            <p:nvPr/>
          </p:nvSpPr>
          <p:spPr>
            <a:xfrm>
              <a:off x="828531" y="38002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5" name="object 55"/>
            <p:cNvSpPr/>
            <p:nvPr/>
          </p:nvSpPr>
          <p:spPr>
            <a:xfrm>
              <a:off x="1132594" y="37694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6" name="object 56"/>
            <p:cNvSpPr/>
            <p:nvPr/>
          </p:nvSpPr>
          <p:spPr>
            <a:xfrm>
              <a:off x="1138284" y="37793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7" name="object 57"/>
            <p:cNvSpPr/>
            <p:nvPr/>
          </p:nvSpPr>
          <p:spPr>
            <a:xfrm>
              <a:off x="484882" y="37593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8" name="object 58"/>
            <p:cNvSpPr/>
            <p:nvPr/>
          </p:nvSpPr>
          <p:spPr>
            <a:xfrm>
              <a:off x="494648" y="41673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1" name="object 51"/>
            <p:cNvSpPr/>
            <p:nvPr/>
          </p:nvSpPr>
          <p:spPr>
            <a:xfrm>
              <a:off x="446394" y="2577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2" name="object 52"/>
            <p:cNvSpPr/>
            <p:nvPr/>
          </p:nvSpPr>
          <p:spPr>
            <a:xfrm>
              <a:off x="483936" y="2614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9" name="object 49"/>
            <p:cNvSpPr/>
            <p:nvPr/>
          </p:nvSpPr>
          <p:spPr>
            <a:xfrm>
              <a:off x="449995" y="43241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0" name="object 50"/>
            <p:cNvSpPr/>
            <p:nvPr/>
          </p:nvSpPr>
          <p:spPr>
            <a:xfrm>
              <a:off x="487536" y="43617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7" name="object 47"/>
            <p:cNvSpPr/>
            <p:nvPr/>
          </p:nvSpPr>
          <p:spPr>
            <a:xfrm>
              <a:off x="449995" y="55458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8" name="object 48"/>
            <p:cNvSpPr/>
            <p:nvPr/>
          </p:nvSpPr>
          <p:spPr>
            <a:xfrm>
              <a:off x="487536" y="55834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5" name="object 45"/>
            <p:cNvSpPr/>
            <p:nvPr/>
          </p:nvSpPr>
          <p:spPr>
            <a:xfrm>
              <a:off x="446394" y="3040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6" name="object 46"/>
            <p:cNvSpPr/>
            <p:nvPr/>
          </p:nvSpPr>
          <p:spPr>
            <a:xfrm>
              <a:off x="483936" y="3078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9" name="object 29"/>
            <p:cNvSpPr/>
            <p:nvPr/>
          </p:nvSpPr>
          <p:spPr>
            <a:xfrm>
              <a:off x="369253" y="1182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30" name="object 30"/>
            <p:cNvSpPr/>
            <p:nvPr/>
          </p:nvSpPr>
          <p:spPr>
            <a:xfrm>
              <a:off x="366350" y="1375285"/>
              <a:ext cx="0" cy="896277"/>
            </a:xfrm>
            <a:custGeom>
              <a:avLst/>
              <a:gdLst/>
              <a:ahLst/>
              <a:cxnLst/>
              <a:rect l="l" t="t" r="r" b="b"/>
              <a:pathLst>
                <a:path h="896277">
                  <a:moveTo>
                    <a:pt x="0" y="0"/>
                  </a:moveTo>
                  <a:lnTo>
                    <a:pt x="0" y="896277"/>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366346" y="1311648"/>
              <a:ext cx="1066" cy="37515"/>
            </a:xfrm>
            <a:custGeom>
              <a:avLst/>
              <a:gdLst/>
              <a:ahLst/>
              <a:cxnLst/>
              <a:rect l="l" t="t" r="r" b="b"/>
              <a:pathLst>
                <a:path w="1066" h="37515">
                  <a:moveTo>
                    <a:pt x="1066" y="0"/>
                  </a:moveTo>
                  <a:lnTo>
                    <a:pt x="368" y="5930"/>
                  </a:lnTo>
                  <a:lnTo>
                    <a:pt x="0" y="11976"/>
                  </a:lnTo>
                  <a:lnTo>
                    <a:pt x="0" y="18097"/>
                  </a:lnTo>
                  <a:lnTo>
                    <a:pt x="0" y="37515"/>
                  </a:lnTo>
                </a:path>
              </a:pathLst>
            </a:custGeom>
            <a:ln w="12700">
              <a:solidFill>
                <a:srgbClr val="00C0F3"/>
              </a:solidFill>
            </a:ln>
          </p:spPr>
          <p:txBody>
            <a:bodyPr wrap="square" lIns="0" tIns="0" rIns="0" bIns="0" rtlCol="0">
              <a:noAutofit/>
            </a:bodyPr>
            <a:lstStyle/>
            <a:p>
              <a:endParaRPr/>
            </a:p>
          </p:txBody>
        </p:sp>
        <p:sp>
          <p:nvSpPr>
            <p:cNvPr id="32" name="object 32"/>
            <p:cNvSpPr/>
            <p:nvPr/>
          </p:nvSpPr>
          <p:spPr>
            <a:xfrm>
              <a:off x="371985" y="23452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33" name="object 33"/>
            <p:cNvSpPr/>
            <p:nvPr/>
          </p:nvSpPr>
          <p:spPr>
            <a:xfrm>
              <a:off x="366346" y="2284633"/>
              <a:ext cx="1066" cy="37515"/>
            </a:xfrm>
            <a:custGeom>
              <a:avLst/>
              <a:gdLst/>
              <a:ahLst/>
              <a:cxnLst/>
              <a:rect l="l" t="t" r="r" b="b"/>
              <a:pathLst>
                <a:path w="1066" h="37515">
                  <a:moveTo>
                    <a:pt x="0" y="0"/>
                  </a:moveTo>
                  <a:lnTo>
                    <a:pt x="0" y="19418"/>
                  </a:lnTo>
                  <a:lnTo>
                    <a:pt x="0" y="25539"/>
                  </a:lnTo>
                  <a:lnTo>
                    <a:pt x="368" y="31572"/>
                  </a:lnTo>
                  <a:lnTo>
                    <a:pt x="1066" y="37515"/>
                  </a:lnTo>
                </a:path>
              </a:pathLst>
            </a:custGeom>
            <a:ln w="12700">
              <a:solidFill>
                <a:srgbClr val="00C0F3"/>
              </a:solidFill>
            </a:ln>
          </p:spPr>
          <p:txBody>
            <a:bodyPr wrap="square" lIns="0" tIns="0" rIns="0" bIns="0" rtlCol="0">
              <a:noAutofit/>
            </a:bodyPr>
            <a:lstStyle/>
            <a:p>
              <a:endParaRPr/>
            </a:p>
          </p:txBody>
        </p:sp>
        <p:sp>
          <p:nvSpPr>
            <p:cNvPr id="34" name="object 34"/>
            <p:cNvSpPr/>
            <p:nvPr/>
          </p:nvSpPr>
          <p:spPr>
            <a:xfrm>
              <a:off x="562993" y="24564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35" name="object 35"/>
            <p:cNvSpPr/>
            <p:nvPr/>
          </p:nvSpPr>
          <p:spPr>
            <a:xfrm>
              <a:off x="500649" y="24553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36" name="object 36"/>
            <p:cNvSpPr/>
            <p:nvPr/>
          </p:nvSpPr>
          <p:spPr>
            <a:xfrm>
              <a:off x="4922453" y="23337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37" name="object 37"/>
            <p:cNvSpPr/>
            <p:nvPr/>
          </p:nvSpPr>
          <p:spPr>
            <a:xfrm>
              <a:off x="4862273" y="24553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38" name="object 38"/>
            <p:cNvSpPr/>
            <p:nvPr/>
          </p:nvSpPr>
          <p:spPr>
            <a:xfrm>
              <a:off x="5033650" y="1362215"/>
              <a:ext cx="0" cy="896289"/>
            </a:xfrm>
            <a:custGeom>
              <a:avLst/>
              <a:gdLst/>
              <a:ahLst/>
              <a:cxnLst/>
              <a:rect l="l" t="t" r="r" b="b"/>
              <a:pathLst>
                <a:path h="896289">
                  <a:moveTo>
                    <a:pt x="0" y="896289"/>
                  </a:moveTo>
                  <a:lnTo>
                    <a:pt x="0" y="0"/>
                  </a:lnTo>
                </a:path>
              </a:pathLst>
            </a:custGeom>
            <a:ln w="12700">
              <a:solidFill>
                <a:srgbClr val="00C0F3"/>
              </a:solidFill>
              <a:prstDash val="dash"/>
            </a:ln>
          </p:spPr>
          <p:txBody>
            <a:bodyPr wrap="square" lIns="0" tIns="0" rIns="0" bIns="0" rtlCol="0">
              <a:noAutofit/>
            </a:bodyPr>
            <a:lstStyle/>
            <a:p>
              <a:endParaRPr/>
            </a:p>
          </p:txBody>
        </p:sp>
        <p:sp>
          <p:nvSpPr>
            <p:cNvPr id="39" name="object 39"/>
            <p:cNvSpPr/>
            <p:nvPr/>
          </p:nvSpPr>
          <p:spPr>
            <a:xfrm>
              <a:off x="5032580" y="2284633"/>
              <a:ext cx="1066" cy="37515"/>
            </a:xfrm>
            <a:custGeom>
              <a:avLst/>
              <a:gdLst/>
              <a:ahLst/>
              <a:cxnLst/>
              <a:rect l="l" t="t" r="r" b="b"/>
              <a:pathLst>
                <a:path w="1066" h="37515">
                  <a:moveTo>
                    <a:pt x="0" y="37515"/>
                  </a:moveTo>
                  <a:lnTo>
                    <a:pt x="711" y="31572"/>
                  </a:lnTo>
                  <a:lnTo>
                    <a:pt x="1066" y="25539"/>
                  </a:lnTo>
                  <a:lnTo>
                    <a:pt x="1066" y="19418"/>
                  </a:lnTo>
                  <a:lnTo>
                    <a:pt x="1066" y="0"/>
                  </a:lnTo>
                </a:path>
              </a:pathLst>
            </a:custGeom>
            <a:ln w="12700">
              <a:solidFill>
                <a:srgbClr val="00C0F3"/>
              </a:solidFill>
            </a:ln>
          </p:spPr>
          <p:txBody>
            <a:bodyPr wrap="square" lIns="0" tIns="0" rIns="0" bIns="0" rtlCol="0">
              <a:noAutofit/>
            </a:bodyPr>
            <a:lstStyle/>
            <a:p>
              <a:endParaRPr/>
            </a:p>
          </p:txBody>
        </p:sp>
        <p:sp>
          <p:nvSpPr>
            <p:cNvPr id="40" name="object 40"/>
            <p:cNvSpPr/>
            <p:nvPr/>
          </p:nvSpPr>
          <p:spPr>
            <a:xfrm>
              <a:off x="4910984" y="1180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41" name="object 41"/>
            <p:cNvSpPr/>
            <p:nvPr/>
          </p:nvSpPr>
          <p:spPr>
            <a:xfrm>
              <a:off x="5032580" y="1311648"/>
              <a:ext cx="1066" cy="37515"/>
            </a:xfrm>
            <a:custGeom>
              <a:avLst/>
              <a:gdLst/>
              <a:ahLst/>
              <a:cxnLst/>
              <a:rect l="l" t="t" r="r" b="b"/>
              <a:pathLst>
                <a:path w="1066" h="37515">
                  <a:moveTo>
                    <a:pt x="1066" y="37515"/>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42" name="object 42"/>
            <p:cNvSpPr/>
            <p:nvPr/>
          </p:nvSpPr>
          <p:spPr>
            <a:xfrm>
              <a:off x="550363" y="1177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43" name="object 43"/>
            <p:cNvSpPr/>
            <p:nvPr/>
          </p:nvSpPr>
          <p:spPr>
            <a:xfrm>
              <a:off x="4862273" y="1177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44" name="object 44"/>
            <p:cNvSpPr/>
            <p:nvPr/>
          </p:nvSpPr>
          <p:spPr>
            <a:xfrm>
              <a:off x="500649" y="1177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6" name="object 26"/>
            <p:cNvSpPr/>
            <p:nvPr/>
          </p:nvSpPr>
          <p:spPr>
            <a:xfrm>
              <a:off x="3879850" y="4788042"/>
              <a:ext cx="596900" cy="155306"/>
            </a:xfrm>
            <a:custGeom>
              <a:avLst/>
              <a:gdLst/>
              <a:ahLst/>
              <a:cxnLst/>
              <a:rect l="l" t="t" r="r" b="b"/>
              <a:pathLst>
                <a:path w="532853" h="180848">
                  <a:moveTo>
                    <a:pt x="90424" y="0"/>
                  </a:moveTo>
                  <a:lnTo>
                    <a:pt x="62029" y="4548"/>
                  </a:lnTo>
                  <a:lnTo>
                    <a:pt x="37331" y="17222"/>
                  </a:lnTo>
                  <a:lnTo>
                    <a:pt x="17788" y="36560"/>
                  </a:lnTo>
                  <a:lnTo>
                    <a:pt x="4859" y="61104"/>
                  </a:lnTo>
                  <a:lnTo>
                    <a:pt x="5" y="89395"/>
                  </a:lnTo>
                  <a:lnTo>
                    <a:pt x="0" y="90424"/>
                  </a:lnTo>
                  <a:lnTo>
                    <a:pt x="1167" y="104991"/>
                  </a:lnTo>
                  <a:lnTo>
                    <a:pt x="9961" y="131720"/>
                  </a:lnTo>
                  <a:lnTo>
                    <a:pt x="26149" y="154023"/>
                  </a:lnTo>
                  <a:lnTo>
                    <a:pt x="48273" y="170441"/>
                  </a:lnTo>
                  <a:lnTo>
                    <a:pt x="74873" y="179515"/>
                  </a:lnTo>
                  <a:lnTo>
                    <a:pt x="90424" y="180848"/>
                  </a:lnTo>
                  <a:lnTo>
                    <a:pt x="442429" y="180848"/>
                  </a:lnTo>
                  <a:lnTo>
                    <a:pt x="470824" y="176299"/>
                  </a:lnTo>
                  <a:lnTo>
                    <a:pt x="495522" y="163625"/>
                  </a:lnTo>
                  <a:lnTo>
                    <a:pt x="515065" y="144287"/>
                  </a:lnTo>
                  <a:lnTo>
                    <a:pt x="527993" y="119743"/>
                  </a:lnTo>
                  <a:lnTo>
                    <a:pt x="532848" y="91452"/>
                  </a:lnTo>
                  <a:lnTo>
                    <a:pt x="532853" y="90424"/>
                  </a:lnTo>
                  <a:lnTo>
                    <a:pt x="531686" y="75856"/>
                  </a:lnTo>
                  <a:lnTo>
                    <a:pt x="522892" y="49127"/>
                  </a:lnTo>
                  <a:lnTo>
                    <a:pt x="506704" y="26824"/>
                  </a:lnTo>
                  <a:lnTo>
                    <a:pt x="484580" y="10406"/>
                  </a:lnTo>
                  <a:lnTo>
                    <a:pt x="457980" y="1332"/>
                  </a:lnTo>
                  <a:lnTo>
                    <a:pt x="442429" y="0"/>
                  </a:lnTo>
                  <a:lnTo>
                    <a:pt x="90424" y="0"/>
                  </a:lnTo>
                  <a:close/>
                </a:path>
              </a:pathLst>
            </a:custGeom>
            <a:solidFill>
              <a:schemeClr val="bg1"/>
            </a:solidFill>
            <a:ln w="9525">
              <a:solidFill>
                <a:srgbClr val="00ADEF"/>
              </a:solidFill>
            </a:ln>
          </p:spPr>
          <p:txBody>
            <a:bodyPr wrap="square" lIns="0" tIns="0" rIns="0" bIns="0" rtlCol="0">
              <a:noAutofit/>
            </a:bodyPr>
            <a:lstStyle/>
            <a:p>
              <a:endParaRPr/>
            </a:p>
          </p:txBody>
        </p:sp>
        <p:sp>
          <p:nvSpPr>
            <p:cNvPr id="25" name="object 25"/>
            <p:cNvSpPr/>
            <p:nvPr/>
          </p:nvSpPr>
          <p:spPr>
            <a:xfrm>
              <a:off x="685695" y="6656983"/>
              <a:ext cx="4151007" cy="597001"/>
            </a:xfrm>
            <a:custGeom>
              <a:avLst/>
              <a:gdLst/>
              <a:ahLst/>
              <a:cxnLst/>
              <a:rect l="l" t="t" r="r" b="b"/>
              <a:pathLst>
                <a:path w="4151007" h="597001">
                  <a:moveTo>
                    <a:pt x="36004" y="0"/>
                  </a:moveTo>
                  <a:lnTo>
                    <a:pt x="2864" y="21905"/>
                  </a:lnTo>
                  <a:lnTo>
                    <a:pt x="0" y="35991"/>
                  </a:lnTo>
                  <a:lnTo>
                    <a:pt x="0" y="560984"/>
                  </a:lnTo>
                  <a:lnTo>
                    <a:pt x="21891" y="594129"/>
                  </a:lnTo>
                  <a:lnTo>
                    <a:pt x="36004" y="597001"/>
                  </a:lnTo>
                  <a:lnTo>
                    <a:pt x="4115003" y="597001"/>
                  </a:lnTo>
                  <a:lnTo>
                    <a:pt x="4148137" y="575099"/>
                  </a:lnTo>
                  <a:lnTo>
                    <a:pt x="4151007" y="560984"/>
                  </a:lnTo>
                  <a:lnTo>
                    <a:pt x="4151007" y="35991"/>
                  </a:lnTo>
                  <a:lnTo>
                    <a:pt x="4129102" y="2865"/>
                  </a:lnTo>
                  <a:lnTo>
                    <a:pt x="4115003" y="0"/>
                  </a:lnTo>
                  <a:lnTo>
                    <a:pt x="36004" y="0"/>
                  </a:lnTo>
                  <a:close/>
                </a:path>
              </a:pathLst>
            </a:custGeom>
            <a:ln w="12700">
              <a:solidFill>
                <a:srgbClr val="43C7F4"/>
              </a:solidFill>
            </a:ln>
          </p:spPr>
          <p:txBody>
            <a:bodyPr wrap="square" lIns="0" tIns="0" rIns="0" bIns="0" rtlCol="0">
              <a:noAutofit/>
            </a:bodyPr>
            <a:lstStyle/>
            <a:p>
              <a:endParaRPr/>
            </a:p>
          </p:txBody>
        </p:sp>
        <p:sp>
          <p:nvSpPr>
            <p:cNvPr id="22" name="object 22"/>
            <p:cNvSpPr txBox="1"/>
            <p:nvPr/>
          </p:nvSpPr>
          <p:spPr>
            <a:xfrm>
              <a:off x="450000" y="1271825"/>
              <a:ext cx="4517453" cy="457200"/>
            </a:xfrm>
            <a:prstGeom prst="rect">
              <a:avLst/>
            </a:prstGeom>
          </p:spPr>
          <p:txBody>
            <a:bodyPr wrap="square" lIns="0" tIns="7302" rIns="0" bIns="0" rtlCol="0">
              <a:noAutofit/>
            </a:bodyPr>
            <a:lstStyle/>
            <a:p>
              <a:pPr marL="12700" algn="just"/>
              <a:r>
                <a:rPr lang="es-ES" sz="1000" dirty="0">
                  <a:latin typeface="Malgun Gothic"/>
                  <a:cs typeface="Malgun Gothic"/>
                </a:rPr>
                <a:t>Obedeced a vuestros pastores, y sujetaos a ellos; porque ellos velan por vuestras almas, como quienes han de dar cuenta; para que lo hagan con alegría, y no quejándose, porque esto no os es provechoso.</a:t>
              </a:r>
              <a:r>
                <a:rPr sz="1000" dirty="0">
                  <a:latin typeface="Malgun Gothic"/>
                  <a:cs typeface="Malgun Gothic"/>
                </a:rPr>
                <a:t> (</a:t>
              </a:r>
              <a:r>
                <a:rPr lang="es-ES" sz="1000" dirty="0">
                  <a:latin typeface="Malgun Gothic"/>
                  <a:cs typeface="Malgun Gothic"/>
                </a:rPr>
                <a:t>He</a:t>
              </a:r>
              <a:r>
                <a:rPr sz="1000" dirty="0">
                  <a:latin typeface="Malgun Gothic"/>
                  <a:cs typeface="Malgun Gothic"/>
                </a:rPr>
                <a:t> 13:17)</a:t>
              </a:r>
            </a:p>
          </p:txBody>
        </p:sp>
        <p:sp>
          <p:nvSpPr>
            <p:cNvPr id="21" name="object 21"/>
            <p:cNvSpPr txBox="1"/>
            <p:nvPr/>
          </p:nvSpPr>
          <p:spPr>
            <a:xfrm>
              <a:off x="450000" y="1881425"/>
              <a:ext cx="4517466" cy="457200"/>
            </a:xfrm>
            <a:prstGeom prst="rect">
              <a:avLst/>
            </a:prstGeom>
          </p:spPr>
          <p:txBody>
            <a:bodyPr wrap="square" lIns="0" tIns="7302" rIns="0" bIns="0" rtlCol="0">
              <a:noAutofit/>
            </a:bodyPr>
            <a:lstStyle/>
            <a:p>
              <a:pPr marL="12700" algn="just"/>
              <a:r>
                <a:rPr sz="1000" dirty="0">
                  <a:latin typeface="Malgun Gothic"/>
                  <a:cs typeface="Malgun Gothic"/>
                </a:rPr>
                <a:t>Obey those who rule over you, and be submissive, for they watch out for your</a:t>
              </a:r>
              <a:r>
                <a:rPr lang="es-ES" sz="1000" dirty="0">
                  <a:latin typeface="Malgun Gothic"/>
                  <a:cs typeface="Malgun Gothic"/>
                </a:rPr>
                <a:t> </a:t>
              </a:r>
              <a:r>
                <a:rPr sz="1000" dirty="0">
                  <a:latin typeface="Malgun Gothic"/>
                  <a:cs typeface="Malgun Gothic"/>
                </a:rPr>
                <a:t>souls, as those who must give account. Let them do so with joy and not with</a:t>
              </a:r>
              <a:r>
                <a:rPr lang="es-ES" sz="1000" dirty="0">
                  <a:latin typeface="Malgun Gothic"/>
                  <a:cs typeface="Malgun Gothic"/>
                </a:rPr>
                <a:t> </a:t>
              </a:r>
              <a:r>
                <a:rPr sz="1000" dirty="0">
                  <a:latin typeface="Malgun Gothic"/>
                  <a:cs typeface="Malgun Gothic"/>
                </a:rPr>
                <a:t>grief, for that would be unprofitable for you. (He 13:17)</a:t>
              </a:r>
            </a:p>
          </p:txBody>
        </p:sp>
        <p:sp>
          <p:nvSpPr>
            <p:cNvPr id="20" name="object 20"/>
            <p:cNvSpPr txBox="1"/>
            <p:nvPr/>
          </p:nvSpPr>
          <p:spPr>
            <a:xfrm>
              <a:off x="534179" y="26355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9" name="object 19"/>
            <p:cNvSpPr txBox="1"/>
            <p:nvPr/>
          </p:nvSpPr>
          <p:spPr>
            <a:xfrm>
              <a:off x="808099" y="2635364"/>
              <a:ext cx="2912160" cy="139700"/>
            </a:xfrm>
            <a:prstGeom prst="rect">
              <a:avLst/>
            </a:prstGeom>
          </p:spPr>
          <p:txBody>
            <a:bodyPr wrap="square" lIns="0" tIns="6635" rIns="0" bIns="0" rtlCol="0">
              <a:noAutofit/>
            </a:bodyPr>
            <a:lstStyle/>
            <a:p>
              <a:pPr marL="12700">
                <a:lnSpc>
                  <a:spcPts val="1045"/>
                </a:lnSpc>
              </a:pPr>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18" name="object 18"/>
            <p:cNvSpPr txBox="1"/>
            <p:nvPr/>
          </p:nvSpPr>
          <p:spPr>
            <a:xfrm>
              <a:off x="534179" y="30994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7" name="object 17"/>
            <p:cNvSpPr txBox="1"/>
            <p:nvPr/>
          </p:nvSpPr>
          <p:spPr>
            <a:xfrm>
              <a:off x="808099" y="3086100"/>
              <a:ext cx="4114354" cy="122542"/>
            </a:xfrm>
            <a:prstGeom prst="rect">
              <a:avLst/>
            </a:prstGeom>
          </p:spPr>
          <p:txBody>
            <a:bodyPr wrap="square" lIns="0" tIns="6635" rIns="0" bIns="0" rtlCol="0">
              <a:noAutofit/>
            </a:bodyPr>
            <a:lstStyle/>
            <a:p>
              <a:pPr marL="12700" algn="just"/>
              <a:r>
                <a:rPr lang="es-ES" sz="900" dirty="0">
                  <a:latin typeface="Malgun Gothic"/>
                  <a:cs typeface="Malgun Gothic"/>
                </a:rPr>
                <a:t>Busca y escribe el significado en el diccionario, de obediencia, sujeción, honrar </a:t>
              </a:r>
              <a:r>
                <a:rPr lang="es-ES" altLang="ko-KR" sz="900" dirty="0">
                  <a:latin typeface="Malgun Gothic"/>
                  <a:cs typeface="Malgun Gothic"/>
                </a:rPr>
                <a:t>y arrepentimiento</a:t>
              </a:r>
              <a:r>
                <a:rPr lang="es-ES" sz="900" dirty="0">
                  <a:latin typeface="Malgun Gothic"/>
                  <a:cs typeface="Malgun Gothic"/>
                </a:rPr>
                <a:t>.</a:t>
              </a:r>
            </a:p>
          </p:txBody>
        </p:sp>
        <p:sp>
          <p:nvSpPr>
            <p:cNvPr id="14" name="object 14"/>
            <p:cNvSpPr txBox="1"/>
            <p:nvPr/>
          </p:nvSpPr>
          <p:spPr>
            <a:xfrm>
              <a:off x="537780" y="43826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3" name="object 13"/>
            <p:cNvSpPr txBox="1"/>
            <p:nvPr/>
          </p:nvSpPr>
          <p:spPr>
            <a:xfrm>
              <a:off x="811701" y="4393209"/>
              <a:ext cx="3830150" cy="159954"/>
            </a:xfrm>
            <a:prstGeom prst="rect">
              <a:avLst/>
            </a:prstGeom>
          </p:spPr>
          <p:txBody>
            <a:bodyPr wrap="square" lIns="0" tIns="6953" rIns="0" bIns="0" rtlCol="0">
              <a:noAutofit/>
            </a:bodyPr>
            <a:lstStyle/>
            <a:p>
              <a:pPr marL="12700" algn="just">
                <a:lnSpc>
                  <a:spcPts val="1095"/>
                </a:lnSpc>
              </a:pPr>
              <a:r>
                <a:rPr lang="es-ES" sz="900" dirty="0">
                  <a:latin typeface="맑은 고딕" panose="020B0503020000020004" pitchFamily="34" charset="-127"/>
                  <a:ea typeface="맑은 고딕" panose="020B0503020000020004" pitchFamily="34" charset="-127"/>
                  <a:cs typeface="Times New Roman" panose="02020603050405020304" pitchFamily="18" charset="0"/>
                </a:rPr>
                <a:t>Lee bien ‘Palabra Entender’ y completa los espacios en blanco.</a:t>
              </a:r>
            </a:p>
          </p:txBody>
        </p:sp>
        <p:sp>
          <p:nvSpPr>
            <p:cNvPr id="7" name="object 7"/>
            <p:cNvSpPr txBox="1"/>
            <p:nvPr/>
          </p:nvSpPr>
          <p:spPr>
            <a:xfrm>
              <a:off x="537780" y="56043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6" name="object 6"/>
            <p:cNvSpPr txBox="1"/>
            <p:nvPr/>
          </p:nvSpPr>
          <p:spPr>
            <a:xfrm>
              <a:off x="728899" y="5600700"/>
              <a:ext cx="4085268" cy="529254"/>
            </a:xfrm>
            <a:prstGeom prst="rect">
              <a:avLst/>
            </a:prstGeom>
          </p:spPr>
          <p:txBody>
            <a:bodyPr wrap="square" lIns="0" tIns="6921" rIns="0" bIns="0" rtlCol="0">
              <a:noAutofit/>
            </a:bodyPr>
            <a:lstStyle/>
            <a:p>
              <a:pPr marL="95500" algn="just"/>
              <a:r>
                <a:rPr lang="es-ES" sz="900" dirty="0">
                  <a:latin typeface="맑은 고딕" panose="020B0503020000020004" pitchFamily="34" charset="-127"/>
                  <a:ea typeface="맑은 고딕" panose="020B0503020000020004" pitchFamily="34" charset="-127"/>
                  <a:cs typeface="NanumBarunGothic"/>
                </a:rPr>
                <a:t>Si tu fueras uno de los discípulos de Jesús, ¿de qué te gustaría hablar con Jesús? E imagina lo que Jesús diría.</a:t>
              </a:r>
            </a:p>
            <a:p>
              <a:pPr marL="95500" algn="just"/>
              <a:endParaRPr lang="es-ES" altLang="ko-KR" sz="500" dirty="0">
                <a:latin typeface="맑은 고딕" panose="020B0503020000020004" pitchFamily="34" charset="-127"/>
                <a:ea typeface="맑은 고딕" panose="020B0503020000020004" pitchFamily="34" charset="-127"/>
                <a:cs typeface="Malgun Gothic"/>
              </a:endParaRPr>
            </a:p>
            <a:p>
              <a:pPr marL="12700" marR="17145" algn="just">
                <a:spcBef>
                  <a:spcPts val="70"/>
                </a:spcBef>
              </a:pPr>
              <a:r>
                <a:rPr lang="es-ES" altLang="ko-KR" sz="900" dirty="0">
                  <a:latin typeface="맑은 고딕" panose="020B0503020000020004" pitchFamily="34" charset="-127"/>
                  <a:ea typeface="맑은 고딕" panose="020B0503020000020004" pitchFamily="34" charset="-127"/>
                  <a:cs typeface="Malgun Gothic"/>
                </a:rPr>
                <a:t>Mi</a:t>
              </a:r>
              <a:r>
                <a:rPr lang="ko-KR" altLang="es-ES" sz="900" dirty="0">
                  <a:latin typeface="맑은 고딕" panose="020B0503020000020004" pitchFamily="34" charset="-127"/>
                  <a:ea typeface="맑은 고딕" panose="020B0503020000020004" pitchFamily="34" charset="-127"/>
                  <a:cs typeface="Malgun Gothic"/>
                </a:rPr>
                <a:t> </a:t>
              </a:r>
              <a:r>
                <a:rPr lang="es-ES" altLang="ko-KR" sz="900" dirty="0">
                  <a:latin typeface="맑은 고딕" panose="020B0503020000020004" pitchFamily="34" charset="-127"/>
                  <a:ea typeface="맑은 고딕" panose="020B0503020000020004" pitchFamily="34" charset="-127"/>
                  <a:cs typeface="Malgun Gothic"/>
                </a:rPr>
                <a:t>pregunta</a:t>
              </a:r>
              <a:r>
                <a:rPr lang="ko-KR" altLang="es-ES" sz="900" dirty="0">
                  <a:latin typeface="맑은 고딕" panose="020B0503020000020004" pitchFamily="34" charset="-127"/>
                  <a:ea typeface="맑은 고딕" panose="020B0503020000020004" pitchFamily="34" charset="-127"/>
                  <a:cs typeface="Malgun Gothic"/>
                </a:rPr>
                <a:t> </a:t>
              </a:r>
              <a:r>
                <a:rPr lang="es-ES" altLang="ko-KR" sz="900" dirty="0">
                  <a:latin typeface="맑은 고딕" panose="020B0503020000020004" pitchFamily="34" charset="-127"/>
                  <a:ea typeface="맑은 고딕" panose="020B0503020000020004" pitchFamily="34" charset="-127"/>
                  <a:cs typeface="Malgun Gothic"/>
                </a:rPr>
                <a:t>:</a:t>
              </a:r>
              <a:endParaRPr lang="ko-KR" altLang="es-ES" sz="900" dirty="0">
                <a:latin typeface="맑은 고딕" panose="020B0503020000020004" pitchFamily="34" charset="-127"/>
                <a:ea typeface="맑은 고딕" panose="020B0503020000020004" pitchFamily="34" charset="-127"/>
                <a:cs typeface="Malgun Gothic"/>
              </a:endParaRPr>
            </a:p>
          </p:txBody>
        </p:sp>
        <p:sp>
          <p:nvSpPr>
            <p:cNvPr id="5" name="object 5"/>
            <p:cNvSpPr txBox="1"/>
            <p:nvPr/>
          </p:nvSpPr>
          <p:spPr>
            <a:xfrm>
              <a:off x="728899" y="6699164"/>
              <a:ext cx="1245951" cy="138346"/>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La respuesta de Jesús</a:t>
              </a:r>
              <a:r>
                <a:rPr sz="900" dirty="0">
                  <a:latin typeface="Malgun Gothic"/>
                  <a:cs typeface="Malgun Gothic"/>
                </a:rPr>
                <a:t> :</a:t>
              </a:r>
            </a:p>
          </p:txBody>
        </p:sp>
        <p:sp>
          <p:nvSpPr>
            <p:cNvPr id="4" name="object 4"/>
            <p:cNvSpPr txBox="1"/>
            <p:nvPr/>
          </p:nvSpPr>
          <p:spPr>
            <a:xfrm>
              <a:off x="160799" y="759419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106</a:t>
              </a:r>
              <a:endParaRPr sz="1000">
                <a:latin typeface="Times New Roman"/>
                <a:cs typeface="Times New Roman"/>
              </a:endParaRPr>
            </a:p>
          </p:txBody>
        </p:sp>
        <p:sp>
          <p:nvSpPr>
            <p:cNvPr id="3" name="object 3"/>
            <p:cNvSpPr txBox="1"/>
            <p:nvPr/>
          </p:nvSpPr>
          <p:spPr>
            <a:xfrm>
              <a:off x="550363" y="1037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316745"/>
              <a:ext cx="4286643" cy="152400"/>
            </a:xfrm>
            <a:prstGeom prst="rect">
              <a:avLst/>
            </a:prstGeom>
          </p:spPr>
          <p:txBody>
            <a:bodyPr wrap="square" lIns="0" tIns="0" rIns="0" bIns="0" rtlCol="0">
              <a:noAutofit/>
            </a:bodyPr>
            <a:lstStyle/>
            <a:p>
              <a:pPr marL="25400">
                <a:lnSpc>
                  <a:spcPts val="1000"/>
                </a:lnSpc>
              </a:pPr>
              <a:endParaRPr sz="1000"/>
            </a:p>
          </p:txBody>
        </p:sp>
        <p:sp>
          <p:nvSpPr>
            <p:cNvPr id="66" name="object 11">
              <a:extLst>
                <a:ext uri="{FF2B5EF4-FFF2-40B4-BE49-F238E27FC236}">
                  <a16:creationId xmlns:a16="http://schemas.microsoft.com/office/drawing/2014/main" id="{2D772FAD-3E11-4EE0-82A5-C9519D66EAA5}"/>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Escríbelos en la tabla de tu corazón (Recitación)</a:t>
              </a:r>
              <a:endParaRPr sz="1000" dirty="0">
                <a:latin typeface="Times New Roman"/>
                <a:cs typeface="Times New Roman"/>
              </a:endParaRPr>
            </a:p>
          </p:txBody>
        </p:sp>
        <p:sp>
          <p:nvSpPr>
            <p:cNvPr id="67" name="object 11">
              <a:extLst>
                <a:ext uri="{FF2B5EF4-FFF2-40B4-BE49-F238E27FC236}">
                  <a16:creationId xmlns:a16="http://schemas.microsoft.com/office/drawing/2014/main" id="{AF8CD5D4-4545-41B4-ABC4-C72041A8F8D7}"/>
                </a:ext>
              </a:extLst>
            </p:cNvPr>
            <p:cNvSpPr txBox="1"/>
            <p:nvPr/>
          </p:nvSpPr>
          <p:spPr>
            <a:xfrm>
              <a:off x="519269" y="37719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70" name="object 26">
              <a:extLst>
                <a:ext uri="{FF2B5EF4-FFF2-40B4-BE49-F238E27FC236}">
                  <a16:creationId xmlns:a16="http://schemas.microsoft.com/office/drawing/2014/main" id="{14B2C92B-9752-4172-9673-D65040F71C05}"/>
                </a:ext>
              </a:extLst>
            </p:cNvPr>
            <p:cNvSpPr/>
            <p:nvPr/>
          </p:nvSpPr>
          <p:spPr>
            <a:xfrm>
              <a:off x="2827177" y="4928751"/>
              <a:ext cx="290674" cy="155306"/>
            </a:xfrm>
            <a:custGeom>
              <a:avLst/>
              <a:gdLst/>
              <a:ahLst/>
              <a:cxnLst/>
              <a:rect l="l" t="t" r="r" b="b"/>
              <a:pathLst>
                <a:path w="532853" h="180848">
                  <a:moveTo>
                    <a:pt x="90424" y="0"/>
                  </a:moveTo>
                  <a:lnTo>
                    <a:pt x="62029" y="4548"/>
                  </a:lnTo>
                  <a:lnTo>
                    <a:pt x="37331" y="17222"/>
                  </a:lnTo>
                  <a:lnTo>
                    <a:pt x="17788" y="36560"/>
                  </a:lnTo>
                  <a:lnTo>
                    <a:pt x="4859" y="61104"/>
                  </a:lnTo>
                  <a:lnTo>
                    <a:pt x="5" y="89395"/>
                  </a:lnTo>
                  <a:lnTo>
                    <a:pt x="0" y="90424"/>
                  </a:lnTo>
                  <a:lnTo>
                    <a:pt x="1167" y="104991"/>
                  </a:lnTo>
                  <a:lnTo>
                    <a:pt x="9961" y="131720"/>
                  </a:lnTo>
                  <a:lnTo>
                    <a:pt x="26149" y="154023"/>
                  </a:lnTo>
                  <a:lnTo>
                    <a:pt x="48273" y="170441"/>
                  </a:lnTo>
                  <a:lnTo>
                    <a:pt x="74873" y="179515"/>
                  </a:lnTo>
                  <a:lnTo>
                    <a:pt x="90424" y="180848"/>
                  </a:lnTo>
                  <a:lnTo>
                    <a:pt x="442429" y="180848"/>
                  </a:lnTo>
                  <a:lnTo>
                    <a:pt x="470824" y="176299"/>
                  </a:lnTo>
                  <a:lnTo>
                    <a:pt x="495522" y="163625"/>
                  </a:lnTo>
                  <a:lnTo>
                    <a:pt x="515065" y="144287"/>
                  </a:lnTo>
                  <a:lnTo>
                    <a:pt x="527993" y="119743"/>
                  </a:lnTo>
                  <a:lnTo>
                    <a:pt x="532848" y="91452"/>
                  </a:lnTo>
                  <a:lnTo>
                    <a:pt x="532853" y="90424"/>
                  </a:lnTo>
                  <a:lnTo>
                    <a:pt x="531686" y="75856"/>
                  </a:lnTo>
                  <a:lnTo>
                    <a:pt x="522892" y="49127"/>
                  </a:lnTo>
                  <a:lnTo>
                    <a:pt x="506704" y="26824"/>
                  </a:lnTo>
                  <a:lnTo>
                    <a:pt x="484580" y="10406"/>
                  </a:lnTo>
                  <a:lnTo>
                    <a:pt x="457980" y="1332"/>
                  </a:lnTo>
                  <a:lnTo>
                    <a:pt x="442429" y="0"/>
                  </a:lnTo>
                  <a:lnTo>
                    <a:pt x="90424" y="0"/>
                  </a:lnTo>
                  <a:close/>
                </a:path>
              </a:pathLst>
            </a:custGeom>
            <a:solidFill>
              <a:schemeClr val="bg1"/>
            </a:solidFill>
            <a:ln w="9525">
              <a:solidFill>
                <a:srgbClr val="00ADEF"/>
              </a:solidFill>
            </a:ln>
          </p:spPr>
          <p:txBody>
            <a:bodyPr wrap="square" lIns="0" tIns="0" rIns="0" bIns="0" rtlCol="0">
              <a:noAutofit/>
            </a:bodyPr>
            <a:lstStyle/>
            <a:p>
              <a:endParaRPr/>
            </a:p>
          </p:txBody>
        </p:sp>
        <p:sp>
          <p:nvSpPr>
            <p:cNvPr id="71" name="object 26">
              <a:extLst>
                <a:ext uri="{FF2B5EF4-FFF2-40B4-BE49-F238E27FC236}">
                  <a16:creationId xmlns:a16="http://schemas.microsoft.com/office/drawing/2014/main" id="{94B5B9D4-6D24-4CC2-9638-AE9916DEB782}"/>
                </a:ext>
              </a:extLst>
            </p:cNvPr>
            <p:cNvSpPr/>
            <p:nvPr/>
          </p:nvSpPr>
          <p:spPr>
            <a:xfrm>
              <a:off x="3421809" y="5065577"/>
              <a:ext cx="596900" cy="155306"/>
            </a:xfrm>
            <a:custGeom>
              <a:avLst/>
              <a:gdLst/>
              <a:ahLst/>
              <a:cxnLst/>
              <a:rect l="l" t="t" r="r" b="b"/>
              <a:pathLst>
                <a:path w="532853" h="180848">
                  <a:moveTo>
                    <a:pt x="90424" y="0"/>
                  </a:moveTo>
                  <a:lnTo>
                    <a:pt x="62029" y="4548"/>
                  </a:lnTo>
                  <a:lnTo>
                    <a:pt x="37331" y="17222"/>
                  </a:lnTo>
                  <a:lnTo>
                    <a:pt x="17788" y="36560"/>
                  </a:lnTo>
                  <a:lnTo>
                    <a:pt x="4859" y="61104"/>
                  </a:lnTo>
                  <a:lnTo>
                    <a:pt x="5" y="89395"/>
                  </a:lnTo>
                  <a:lnTo>
                    <a:pt x="0" y="90424"/>
                  </a:lnTo>
                  <a:lnTo>
                    <a:pt x="1167" y="104991"/>
                  </a:lnTo>
                  <a:lnTo>
                    <a:pt x="9961" y="131720"/>
                  </a:lnTo>
                  <a:lnTo>
                    <a:pt x="26149" y="154023"/>
                  </a:lnTo>
                  <a:lnTo>
                    <a:pt x="48273" y="170441"/>
                  </a:lnTo>
                  <a:lnTo>
                    <a:pt x="74873" y="179515"/>
                  </a:lnTo>
                  <a:lnTo>
                    <a:pt x="90424" y="180848"/>
                  </a:lnTo>
                  <a:lnTo>
                    <a:pt x="442429" y="180848"/>
                  </a:lnTo>
                  <a:lnTo>
                    <a:pt x="470824" y="176299"/>
                  </a:lnTo>
                  <a:lnTo>
                    <a:pt x="495522" y="163625"/>
                  </a:lnTo>
                  <a:lnTo>
                    <a:pt x="515065" y="144287"/>
                  </a:lnTo>
                  <a:lnTo>
                    <a:pt x="527993" y="119743"/>
                  </a:lnTo>
                  <a:lnTo>
                    <a:pt x="532848" y="91452"/>
                  </a:lnTo>
                  <a:lnTo>
                    <a:pt x="532853" y="90424"/>
                  </a:lnTo>
                  <a:lnTo>
                    <a:pt x="531686" y="75856"/>
                  </a:lnTo>
                  <a:lnTo>
                    <a:pt x="522892" y="49127"/>
                  </a:lnTo>
                  <a:lnTo>
                    <a:pt x="506704" y="26824"/>
                  </a:lnTo>
                  <a:lnTo>
                    <a:pt x="484580" y="10406"/>
                  </a:lnTo>
                  <a:lnTo>
                    <a:pt x="457980" y="1332"/>
                  </a:lnTo>
                  <a:lnTo>
                    <a:pt x="442429" y="0"/>
                  </a:lnTo>
                  <a:lnTo>
                    <a:pt x="90424" y="0"/>
                  </a:lnTo>
                  <a:close/>
                </a:path>
              </a:pathLst>
            </a:custGeom>
            <a:solidFill>
              <a:schemeClr val="bg1"/>
            </a:solidFill>
            <a:ln w="9525">
              <a:solidFill>
                <a:srgbClr val="00ADEF"/>
              </a:solidFill>
            </a:ln>
          </p:spPr>
          <p:txBody>
            <a:bodyPr wrap="square" lIns="0" tIns="0" rIns="0" bIns="0" rtlCol="0">
              <a:noAutofit/>
            </a:bodyPr>
            <a:lstStyle/>
            <a:p>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그룹 10">
            <a:extLst>
              <a:ext uri="{FF2B5EF4-FFF2-40B4-BE49-F238E27FC236}">
                <a16:creationId xmlns:a16="http://schemas.microsoft.com/office/drawing/2014/main" id="{B9FC75C3-2720-49D1-B705-FCCB97840BDF}"/>
              </a:ext>
            </a:extLst>
          </p:cNvPr>
          <p:cNvGrpSpPr/>
          <p:nvPr/>
        </p:nvGrpSpPr>
        <p:grpSpPr>
          <a:xfrm>
            <a:off x="545294" y="953298"/>
            <a:ext cx="4731506" cy="6793301"/>
            <a:chOff x="545294" y="953298"/>
            <a:chExt cx="4731506" cy="6793301"/>
          </a:xfrm>
        </p:grpSpPr>
        <p:sp>
          <p:nvSpPr>
            <p:cNvPr id="9" name="object 9"/>
            <p:cNvSpPr/>
            <p:nvPr/>
          </p:nvSpPr>
          <p:spPr>
            <a:xfrm>
              <a:off x="545294" y="3813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36" y="3851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 name="object 7"/>
            <p:cNvSpPr/>
            <p:nvPr/>
          </p:nvSpPr>
          <p:spPr>
            <a:xfrm>
              <a:off x="545294" y="9532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 name="object 8"/>
            <p:cNvSpPr/>
            <p:nvPr/>
          </p:nvSpPr>
          <p:spPr>
            <a:xfrm>
              <a:off x="582836" y="9908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6" name="object 6"/>
            <p:cNvSpPr txBox="1"/>
            <p:nvPr/>
          </p:nvSpPr>
          <p:spPr>
            <a:xfrm>
              <a:off x="633079" y="10117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5" name="object 5"/>
            <p:cNvSpPr txBox="1"/>
            <p:nvPr/>
          </p:nvSpPr>
          <p:spPr>
            <a:xfrm>
              <a:off x="906999" y="1011562"/>
              <a:ext cx="3978579" cy="276859"/>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Vamos a recordar al maestro que tuvo la mejor influencia sobre mi, excepto Jesús. ¿Quién es y por qué?</a:t>
              </a:r>
            </a:p>
          </p:txBody>
        </p:sp>
        <p:sp>
          <p:nvSpPr>
            <p:cNvPr id="4" name="object 4"/>
            <p:cNvSpPr txBox="1"/>
            <p:nvPr/>
          </p:nvSpPr>
          <p:spPr>
            <a:xfrm>
              <a:off x="633079" y="38720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3871864"/>
              <a:ext cx="4052943" cy="414020"/>
            </a:xfrm>
            <a:prstGeom prst="rect">
              <a:avLst/>
            </a:prstGeom>
          </p:spPr>
          <p:txBody>
            <a:bodyPr wrap="square" lIns="0" tIns="6635" rIns="0" bIns="0" rtlCol="0">
              <a:noAutofit/>
            </a:bodyPr>
            <a:lstStyle/>
            <a:p>
              <a:pPr marL="12700" marR="0" algn="just">
                <a:lnSpc>
                  <a:spcPts val="1045"/>
                </a:lnSpc>
              </a:pPr>
              <a:r>
                <a:rPr lang="es-ES" sz="900" dirty="0">
                  <a:latin typeface="Malgun Gothic"/>
                  <a:cs typeface="Malgun Gothic"/>
                </a:rPr>
                <a:t>La Biblia dice que recibir a los obreros del Señor es recibir al Señor         (Mt 10:40). Vamos a recordar a los que me enseñan en la iglesia y escribe una carta de agradecimiento.</a:t>
              </a:r>
            </a:p>
          </p:txBody>
        </p:sp>
        <p:sp>
          <p:nvSpPr>
            <p:cNvPr id="2" name="object 2"/>
            <p:cNvSpPr txBox="1"/>
            <p:nvPr/>
          </p:nvSpPr>
          <p:spPr>
            <a:xfrm>
              <a:off x="5041850" y="759419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107</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Mt 10:40</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Jn 4:34</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Hch 10:33</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108</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1Co 4:15</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Gá 6:6</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1Ts 2:13</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He 13:7</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109</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그룹 3">
            <a:extLst>
              <a:ext uri="{FF2B5EF4-FFF2-40B4-BE49-F238E27FC236}">
                <a16:creationId xmlns:a16="http://schemas.microsoft.com/office/drawing/2014/main" id="{7105C6C9-30D4-42BF-B9B1-77ED4DC2A327}"/>
              </a:ext>
            </a:extLst>
          </p:cNvPr>
          <p:cNvGrpSpPr/>
          <p:nvPr/>
        </p:nvGrpSpPr>
        <p:grpSpPr>
          <a:xfrm>
            <a:off x="0" y="-12"/>
            <a:ext cx="5471997" cy="7992008"/>
            <a:chOff x="0" y="-12"/>
            <a:chExt cx="5471997" cy="7992008"/>
          </a:xfrm>
        </p:grpSpPr>
        <p:sp>
          <p:nvSpPr>
            <p:cNvPr id="18" name="object 18"/>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6" name="object 16"/>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7" name="object 17"/>
            <p:cNvSpPr/>
            <p:nvPr/>
          </p:nvSpPr>
          <p:spPr>
            <a:xfrm>
              <a:off x="1254201" y="5238030"/>
              <a:ext cx="2573997" cy="2303953"/>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1523376" y="1093600"/>
              <a:ext cx="1975474" cy="254000"/>
            </a:xfrm>
            <a:prstGeom prst="rect">
              <a:avLst/>
            </a:prstGeom>
          </p:spPr>
          <p:txBody>
            <a:bodyPr wrap="square" lIns="0" tIns="12700" rIns="0" bIns="0" rtlCol="0">
              <a:noAutofit/>
            </a:bodyPr>
            <a:lstStyle/>
            <a:p>
              <a:pPr marL="12700" algn="just">
                <a:lnSpc>
                  <a:spcPts val="2000"/>
                </a:lnSpc>
              </a:pPr>
              <a:r>
                <a:rPr lang="es-ES" dirty="0">
                  <a:solidFill>
                    <a:srgbClr val="00ADEF"/>
                  </a:solidFill>
                  <a:latin typeface="Times New Roman" panose="02020603050405020304" pitchFamily="18" charset="0"/>
                  <a:cs typeface="Times New Roman" panose="02020603050405020304" pitchFamily="18" charset="0"/>
                </a:rPr>
                <a:t>Todos hacen eso</a:t>
              </a:r>
              <a:endParaRPr sz="18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442663" y="1738124"/>
              <a:ext cx="4426246" cy="2426180"/>
            </a:xfrm>
            <a:prstGeom prst="rect">
              <a:avLst/>
            </a:prstGeom>
          </p:spPr>
          <p:txBody>
            <a:bodyPr wrap="square" lIns="0" tIns="6604" rIns="0" bIns="0" rtlCol="0">
              <a:noAutofit/>
            </a:bodyPr>
            <a:lstStyle/>
            <a:p>
              <a:pPr marR="17784"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Un padre llevaba a un niño de seis años junto a él y fue atrapado por un policía de tráfico a causa de una violación de señal. El padre frenó el coche y le entregó su carnet de conducir y unos billetes de diez euros. El niño miraba esta escena con sus ojos redondos. “No pasa nada, hijo. Todos hacen eso." Cuando el niño estaba en Primaria, un día, su tío vino para hablar con su padre sobre cómo pagar menos impuestos. Pero el niño se ha quedado perplejo en un lado; el padre dijo: “No pasa nada. Si pagamos todos los impuestos correctamente, no nos quedará nada. Todos hacen eso.”</a:t>
              </a:r>
            </a:p>
            <a:p>
              <a:pPr marR="17784" indent="120650" algn="just">
                <a:lnSpc>
                  <a:spcPts val="1200"/>
                </a:lnSpc>
              </a:pPr>
              <a:r>
                <a:rPr lang="es-ES" sz="900" dirty="0">
                  <a:latin typeface="Malgun Gothic" panose="020B0503020000020004" pitchFamily="34" charset="-127"/>
                  <a:ea typeface="Malgun Gothic" panose="020B0503020000020004" pitchFamily="34" charset="-127"/>
                  <a:cs typeface="NanumBarunGothic"/>
                </a:rPr>
                <a:t>El niño se convirtió en estudiante de secundaria. Tenía un trabajo a tiempo parcial en una tienda de frutas durante las vacaciones. El señor dueño le enseñó cómo hacer visible la fruta fresca, esconder la fruta vieja detrás y venderlas juntas. “No pasa nada. Todos hacen eso para vender frutas.” El niño se convirtió en adulto. Y consiguió un trabajo en la empresa, pero después de una gran malversación de fondos, lo encarcelaron. Los padres que vinieron a la visita le dijeron:</a:t>
              </a:r>
              <a:endParaRPr sz="900" dirty="0">
                <a:latin typeface="Malgun Gothic" panose="020B0503020000020004" pitchFamily="34" charset="-127"/>
                <a:ea typeface="Malgun Gothic" panose="020B0503020000020004" pitchFamily="34" charset="-127"/>
                <a:cs typeface="Malgun Gothic"/>
              </a:endParaRPr>
            </a:p>
            <a:p>
              <a:pPr marL="12700" marR="5726" indent="108013" algn="just">
                <a:lnSpc>
                  <a:spcPts val="1200"/>
                </a:lnSpc>
              </a:pPr>
              <a:r>
                <a:rPr sz="900" dirty="0">
                  <a:latin typeface="Malgun Gothic" panose="020B0503020000020004" pitchFamily="34" charset="-127"/>
                  <a:ea typeface="Malgun Gothic" panose="020B0503020000020004" pitchFamily="34" charset="-127"/>
                  <a:cs typeface="NanumBarunGothic"/>
                </a:rPr>
                <a:t>“</a:t>
              </a:r>
              <a:r>
                <a:rPr lang="es-ES" sz="900" dirty="0">
                  <a:latin typeface="Malgun Gothic" panose="020B0503020000020004" pitchFamily="34" charset="-127"/>
                  <a:ea typeface="Malgun Gothic" panose="020B0503020000020004" pitchFamily="34" charset="-127"/>
                  <a:cs typeface="NanumBarunGothic"/>
                </a:rPr>
                <a:t>Pero, ¡¿se puede saber a quién te pareces?! ¿Por qué hiciste algo que no te hemos enseñado?” “No pasa nada padre. Todos hacen eso. Estoy atrapado porque no tenía suerte.”</a:t>
              </a:r>
            </a:p>
          </p:txBody>
        </p:sp>
        <p:sp>
          <p:nvSpPr>
            <p:cNvPr id="3" name="object 3"/>
            <p:cNvSpPr txBox="1"/>
            <p:nvPr/>
          </p:nvSpPr>
          <p:spPr>
            <a:xfrm>
              <a:off x="442663" y="4825950"/>
              <a:ext cx="4419892"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panose="020B0503020000020004" pitchFamily="34" charset="-127"/>
                  <a:ea typeface="Malgun Gothic" panose="020B0503020000020004" pitchFamily="34" charset="-127"/>
                  <a:cs typeface="Malgun Gothic"/>
                </a:rPr>
                <a:t>No os engañéis; Dios no puede ser burlado: pues todo lo que el hombre sembrare, eso también segará.</a:t>
              </a:r>
              <a:r>
                <a:rPr sz="900" dirty="0">
                  <a:solidFill>
                    <a:srgbClr val="00ADEF"/>
                  </a:solidFill>
                  <a:latin typeface="Malgun Gothic" panose="020B0503020000020004" pitchFamily="34" charset="-127"/>
                  <a:ea typeface="Malgun Gothic" panose="020B0503020000020004" pitchFamily="34" charset="-127"/>
                  <a:cs typeface="Malgun Gothic"/>
                </a:rPr>
                <a:t> (</a:t>
              </a:r>
              <a:r>
                <a:rPr lang="es-ES" sz="900" dirty="0">
                  <a:solidFill>
                    <a:srgbClr val="00ADEF"/>
                  </a:solidFill>
                  <a:latin typeface="Malgun Gothic" panose="020B0503020000020004" pitchFamily="34" charset="-127"/>
                  <a:ea typeface="Malgun Gothic" panose="020B0503020000020004" pitchFamily="34" charset="-127"/>
                  <a:cs typeface="Malgun Gothic"/>
                </a:rPr>
                <a:t>Gá</a:t>
              </a:r>
              <a:r>
                <a:rPr sz="900" dirty="0">
                  <a:solidFill>
                    <a:srgbClr val="00ADEF"/>
                  </a:solidFill>
                  <a:latin typeface="Malgun Gothic" panose="020B0503020000020004" pitchFamily="34" charset="-127"/>
                  <a:ea typeface="Malgun Gothic" panose="020B0503020000020004" pitchFamily="34" charset="-127"/>
                  <a:cs typeface="Malgun Gothic"/>
                </a:rPr>
                <a:t> 6:7)</a:t>
              </a:r>
              <a:endParaRPr sz="900" dirty="0">
                <a:latin typeface="Malgun Gothic" panose="020B0503020000020004" pitchFamily="34" charset="-127"/>
                <a:ea typeface="Malgun Gothic" panose="020B0503020000020004" pitchFamily="34" charset="-127"/>
                <a:cs typeface="Malgun Gothic"/>
              </a:endParaRPr>
            </a:p>
          </p:txBody>
        </p:sp>
        <p:sp>
          <p:nvSpPr>
            <p:cNvPr id="2" name="object 2"/>
            <p:cNvSpPr txBox="1"/>
            <p:nvPr/>
          </p:nvSpPr>
          <p:spPr>
            <a:xfrm>
              <a:off x="163499" y="759424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110</a:t>
              </a:r>
              <a:endParaRPr sz="1000">
                <a:latin typeface="Times New Roman"/>
                <a:cs typeface="Times New Roman"/>
              </a:endParaRPr>
            </a:p>
          </p:txBody>
        </p:sp>
        <p:sp>
          <p:nvSpPr>
            <p:cNvPr id="19" name="object 7">
              <a:extLst>
                <a:ext uri="{FF2B5EF4-FFF2-40B4-BE49-F238E27FC236}">
                  <a16:creationId xmlns:a16="http://schemas.microsoft.com/office/drawing/2014/main" id="{A2FF28CA-75BC-46DD-92BA-8F691717602A}"/>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sp>
          <p:nvSpPr>
            <p:cNvPr id="21" name="object 3">
              <a:extLst>
                <a:ext uri="{FF2B5EF4-FFF2-40B4-BE49-F238E27FC236}">
                  <a16:creationId xmlns:a16="http://schemas.microsoft.com/office/drawing/2014/main" id="{1E7FEEDD-8158-4BC3-9D23-48CED73EEE00}"/>
                </a:ext>
              </a:extLst>
            </p:cNvPr>
            <p:cNvSpPr txBox="1"/>
            <p:nvPr/>
          </p:nvSpPr>
          <p:spPr>
            <a:xfrm>
              <a:off x="450558" y="4472635"/>
              <a:ext cx="4419892"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panose="020B0503020000020004" pitchFamily="34" charset="-127"/>
                  <a:ea typeface="Malgun Gothic" panose="020B0503020000020004" pitchFamily="34" charset="-127"/>
                  <a:cs typeface="Malgun Gothic"/>
                </a:rPr>
                <a:t>El camino de los impíos es como la oscuridad; No saben en qué tropiezan.       (Pr 4:19)</a:t>
              </a:r>
              <a:endParaRPr lang="es-ES" sz="900" dirty="0">
                <a:latin typeface="Malgun Gothic" panose="020B0503020000020004" pitchFamily="34" charset="-127"/>
                <a:ea typeface="Malgun Gothic" panose="020B0503020000020004" pitchFamily="34" charset="-127"/>
                <a:cs typeface="Malgun Gothic"/>
              </a:endParaRPr>
            </a:p>
            <a:p>
              <a:pPr indent="120650" algn="just">
                <a:lnSpc>
                  <a:spcPts val="1200"/>
                </a:lnSpc>
              </a:pPr>
              <a:endParaRPr sz="900" dirty="0">
                <a:latin typeface="Malgun Gothic" panose="020B0503020000020004" pitchFamily="34" charset="-127"/>
                <a:ea typeface="Malgun Gothic" panose="020B0503020000020004" pitchFamily="34" charset="-127"/>
                <a:cs typeface="Malgun Gothic"/>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그룹 21">
            <a:extLst>
              <a:ext uri="{FF2B5EF4-FFF2-40B4-BE49-F238E27FC236}">
                <a16:creationId xmlns:a16="http://schemas.microsoft.com/office/drawing/2014/main" id="{569242E4-1A2B-49E2-B451-AA98B77D3DE5}"/>
              </a:ext>
            </a:extLst>
          </p:cNvPr>
          <p:cNvGrpSpPr/>
          <p:nvPr/>
        </p:nvGrpSpPr>
        <p:grpSpPr>
          <a:xfrm>
            <a:off x="0" y="-12"/>
            <a:ext cx="5471997" cy="7992008"/>
            <a:chOff x="0" y="-12"/>
            <a:chExt cx="5471997" cy="7992008"/>
          </a:xfrm>
        </p:grpSpPr>
        <p:sp>
          <p:nvSpPr>
            <p:cNvPr id="15" name="object 15"/>
            <p:cNvSpPr/>
            <p:nvPr/>
          </p:nvSpPr>
          <p:spPr>
            <a:xfrm>
              <a:off x="1467662" y="654088"/>
              <a:ext cx="3672840" cy="777240"/>
            </a:xfrm>
            <a:custGeom>
              <a:avLst/>
              <a:gdLst/>
              <a:ahLst/>
              <a:cxnLst/>
              <a:rect l="l" t="t" r="r" b="b"/>
              <a:pathLst>
                <a:path w="3672840" h="777240">
                  <a:moveTo>
                    <a:pt x="0" y="0"/>
                  </a:moveTo>
                  <a:lnTo>
                    <a:pt x="0" y="777240"/>
                  </a:lnTo>
                  <a:lnTo>
                    <a:pt x="3672840" y="777240"/>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20" name="object 20"/>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1464823" y="654420"/>
              <a:ext cx="3573246" cy="684504"/>
            </a:xfrm>
            <a:custGeom>
              <a:avLst/>
              <a:gdLst/>
              <a:ahLst/>
              <a:cxnLst/>
              <a:rect l="l" t="t" r="r" b="b"/>
              <a:pathLst>
                <a:path w="3573246" h="684504">
                  <a:moveTo>
                    <a:pt x="166243" y="494906"/>
                  </a:moveTo>
                  <a:lnTo>
                    <a:pt x="166243" y="604735"/>
                  </a:lnTo>
                  <a:lnTo>
                    <a:pt x="167561" y="619260"/>
                  </a:lnTo>
                  <a:lnTo>
                    <a:pt x="185471" y="656681"/>
                  </a:lnTo>
                  <a:lnTo>
                    <a:pt x="219384" y="679954"/>
                  </a:lnTo>
                  <a:lnTo>
                    <a:pt x="245999" y="684504"/>
                  </a:lnTo>
                  <a:lnTo>
                    <a:pt x="3493477" y="684504"/>
                  </a:lnTo>
                  <a:lnTo>
                    <a:pt x="3534206" y="673338"/>
                  </a:lnTo>
                  <a:lnTo>
                    <a:pt x="3562898" y="644056"/>
                  </a:lnTo>
                  <a:lnTo>
                    <a:pt x="3573246" y="604735"/>
                  </a:lnTo>
                  <a:lnTo>
                    <a:pt x="3573246" y="79756"/>
                  </a:lnTo>
                  <a:lnTo>
                    <a:pt x="3562078" y="39027"/>
                  </a:lnTo>
                  <a:lnTo>
                    <a:pt x="3532792" y="10341"/>
                  </a:lnTo>
                  <a:lnTo>
                    <a:pt x="3493477" y="0"/>
                  </a:lnTo>
                  <a:lnTo>
                    <a:pt x="245999" y="0"/>
                  </a:lnTo>
                  <a:lnTo>
                    <a:pt x="205273" y="11166"/>
                  </a:lnTo>
                  <a:lnTo>
                    <a:pt x="176584" y="40449"/>
                  </a:lnTo>
                  <a:lnTo>
                    <a:pt x="166243" y="79756"/>
                  </a:lnTo>
                  <a:lnTo>
                    <a:pt x="166243" y="370636"/>
                  </a:lnTo>
                  <a:lnTo>
                    <a:pt x="161657" y="383099"/>
                  </a:lnTo>
                  <a:lnTo>
                    <a:pt x="157424" y="393859"/>
                  </a:lnTo>
                  <a:lnTo>
                    <a:pt x="153252" y="402986"/>
                  </a:lnTo>
                  <a:lnTo>
                    <a:pt x="148848" y="410549"/>
                  </a:lnTo>
                  <a:lnTo>
                    <a:pt x="143921" y="416617"/>
                  </a:lnTo>
                  <a:lnTo>
                    <a:pt x="138176" y="421261"/>
                  </a:lnTo>
                  <a:lnTo>
                    <a:pt x="131322" y="424549"/>
                  </a:lnTo>
                  <a:lnTo>
                    <a:pt x="123066" y="426551"/>
                  </a:lnTo>
                  <a:lnTo>
                    <a:pt x="113116" y="427336"/>
                  </a:lnTo>
                  <a:lnTo>
                    <a:pt x="101179" y="426975"/>
                  </a:lnTo>
                  <a:lnTo>
                    <a:pt x="86963" y="425535"/>
                  </a:lnTo>
                  <a:lnTo>
                    <a:pt x="70175" y="423087"/>
                  </a:lnTo>
                  <a:lnTo>
                    <a:pt x="50523" y="419701"/>
                  </a:lnTo>
                  <a:lnTo>
                    <a:pt x="27714" y="415445"/>
                  </a:lnTo>
                  <a:lnTo>
                    <a:pt x="1456" y="410390"/>
                  </a:lnTo>
                  <a:lnTo>
                    <a:pt x="0" y="410108"/>
                  </a:lnTo>
                  <a:lnTo>
                    <a:pt x="18862" y="427195"/>
                  </a:lnTo>
                  <a:lnTo>
                    <a:pt x="35380" y="442047"/>
                  </a:lnTo>
                  <a:lnTo>
                    <a:pt x="49827" y="454803"/>
                  </a:lnTo>
                  <a:lnTo>
                    <a:pt x="62480" y="465604"/>
                  </a:lnTo>
                  <a:lnTo>
                    <a:pt x="73613" y="474591"/>
                  </a:lnTo>
                  <a:lnTo>
                    <a:pt x="83501" y="481903"/>
                  </a:lnTo>
                  <a:lnTo>
                    <a:pt x="92420" y="487680"/>
                  </a:lnTo>
                  <a:lnTo>
                    <a:pt x="100643" y="492064"/>
                  </a:lnTo>
                  <a:lnTo>
                    <a:pt x="108447" y="495194"/>
                  </a:lnTo>
                  <a:lnTo>
                    <a:pt x="116107" y="497211"/>
                  </a:lnTo>
                  <a:lnTo>
                    <a:pt x="123897" y="498255"/>
                  </a:lnTo>
                  <a:lnTo>
                    <a:pt x="132092" y="498466"/>
                  </a:lnTo>
                  <a:lnTo>
                    <a:pt x="140968" y="497984"/>
                  </a:lnTo>
                  <a:lnTo>
                    <a:pt x="150800" y="496951"/>
                  </a:lnTo>
                  <a:lnTo>
                    <a:pt x="161862" y="495506"/>
                  </a:lnTo>
                  <a:lnTo>
                    <a:pt x="166243" y="494906"/>
                  </a:lnTo>
                  <a:close/>
                </a:path>
              </a:pathLst>
            </a:custGeom>
            <a:solidFill>
              <a:srgbClr val="FFFFFF"/>
            </a:solidFill>
          </p:spPr>
          <p:txBody>
            <a:bodyPr wrap="square" lIns="0" tIns="0" rIns="0" bIns="0" rtlCol="0">
              <a:noAutofit/>
            </a:bodyPr>
            <a:lstStyle/>
            <a:p>
              <a:endParaRPr dirty="0"/>
            </a:p>
          </p:txBody>
        </p:sp>
        <p:sp>
          <p:nvSpPr>
            <p:cNvPr id="17" name="object 17"/>
            <p:cNvSpPr/>
            <p:nvPr/>
          </p:nvSpPr>
          <p:spPr>
            <a:xfrm>
              <a:off x="1464823" y="654420"/>
              <a:ext cx="3573246" cy="684504"/>
            </a:xfrm>
            <a:custGeom>
              <a:avLst/>
              <a:gdLst/>
              <a:ahLst/>
              <a:cxnLst/>
              <a:rect l="l" t="t" r="r" b="b"/>
              <a:pathLst>
                <a:path w="3573246" h="684504">
                  <a:moveTo>
                    <a:pt x="166243" y="494906"/>
                  </a:moveTo>
                  <a:lnTo>
                    <a:pt x="166243" y="604735"/>
                  </a:lnTo>
                  <a:lnTo>
                    <a:pt x="167561" y="619260"/>
                  </a:lnTo>
                  <a:lnTo>
                    <a:pt x="185471" y="656681"/>
                  </a:lnTo>
                  <a:lnTo>
                    <a:pt x="219384" y="679954"/>
                  </a:lnTo>
                  <a:lnTo>
                    <a:pt x="245999" y="684504"/>
                  </a:lnTo>
                  <a:lnTo>
                    <a:pt x="3493477" y="684504"/>
                  </a:lnTo>
                  <a:lnTo>
                    <a:pt x="3534206" y="673338"/>
                  </a:lnTo>
                  <a:lnTo>
                    <a:pt x="3562898" y="644056"/>
                  </a:lnTo>
                  <a:lnTo>
                    <a:pt x="3573246" y="604735"/>
                  </a:lnTo>
                  <a:lnTo>
                    <a:pt x="3573246" y="79756"/>
                  </a:lnTo>
                  <a:lnTo>
                    <a:pt x="3562078" y="39027"/>
                  </a:lnTo>
                  <a:lnTo>
                    <a:pt x="3532792" y="10341"/>
                  </a:lnTo>
                  <a:lnTo>
                    <a:pt x="3493477" y="0"/>
                  </a:lnTo>
                  <a:lnTo>
                    <a:pt x="245999" y="0"/>
                  </a:lnTo>
                  <a:lnTo>
                    <a:pt x="205273" y="11166"/>
                  </a:lnTo>
                  <a:lnTo>
                    <a:pt x="176584" y="40449"/>
                  </a:lnTo>
                  <a:lnTo>
                    <a:pt x="166243" y="79756"/>
                  </a:lnTo>
                  <a:lnTo>
                    <a:pt x="166243" y="370636"/>
                  </a:lnTo>
                  <a:lnTo>
                    <a:pt x="161657" y="383099"/>
                  </a:lnTo>
                  <a:lnTo>
                    <a:pt x="157424" y="393859"/>
                  </a:lnTo>
                  <a:lnTo>
                    <a:pt x="153252" y="402986"/>
                  </a:lnTo>
                  <a:lnTo>
                    <a:pt x="148848" y="410549"/>
                  </a:lnTo>
                  <a:lnTo>
                    <a:pt x="143921" y="416617"/>
                  </a:lnTo>
                  <a:lnTo>
                    <a:pt x="138176" y="421261"/>
                  </a:lnTo>
                  <a:lnTo>
                    <a:pt x="131322" y="424549"/>
                  </a:lnTo>
                  <a:lnTo>
                    <a:pt x="123066" y="426551"/>
                  </a:lnTo>
                  <a:lnTo>
                    <a:pt x="113116" y="427336"/>
                  </a:lnTo>
                  <a:lnTo>
                    <a:pt x="101179" y="426975"/>
                  </a:lnTo>
                  <a:lnTo>
                    <a:pt x="86963" y="425535"/>
                  </a:lnTo>
                  <a:lnTo>
                    <a:pt x="70175" y="423087"/>
                  </a:lnTo>
                  <a:lnTo>
                    <a:pt x="50523" y="419701"/>
                  </a:lnTo>
                  <a:lnTo>
                    <a:pt x="27714" y="415445"/>
                  </a:lnTo>
                  <a:lnTo>
                    <a:pt x="1456" y="410390"/>
                  </a:lnTo>
                  <a:lnTo>
                    <a:pt x="0" y="410108"/>
                  </a:lnTo>
                  <a:lnTo>
                    <a:pt x="18862" y="427195"/>
                  </a:lnTo>
                  <a:lnTo>
                    <a:pt x="35380" y="442047"/>
                  </a:lnTo>
                  <a:lnTo>
                    <a:pt x="49827" y="454803"/>
                  </a:lnTo>
                  <a:lnTo>
                    <a:pt x="62480" y="465604"/>
                  </a:lnTo>
                  <a:lnTo>
                    <a:pt x="73613" y="474591"/>
                  </a:lnTo>
                  <a:lnTo>
                    <a:pt x="83501" y="481903"/>
                  </a:lnTo>
                  <a:lnTo>
                    <a:pt x="92420" y="487680"/>
                  </a:lnTo>
                  <a:lnTo>
                    <a:pt x="100643" y="492064"/>
                  </a:lnTo>
                  <a:lnTo>
                    <a:pt x="108447" y="495194"/>
                  </a:lnTo>
                  <a:lnTo>
                    <a:pt x="116107" y="497211"/>
                  </a:lnTo>
                  <a:lnTo>
                    <a:pt x="123897" y="498255"/>
                  </a:lnTo>
                  <a:lnTo>
                    <a:pt x="132092" y="498466"/>
                  </a:lnTo>
                  <a:lnTo>
                    <a:pt x="140968" y="497984"/>
                  </a:lnTo>
                  <a:lnTo>
                    <a:pt x="150800" y="496951"/>
                  </a:lnTo>
                  <a:lnTo>
                    <a:pt x="161862" y="495506"/>
                  </a:lnTo>
                  <a:lnTo>
                    <a:pt x="166243" y="494906"/>
                  </a:lnTo>
                  <a:close/>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9" name="object 19"/>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612263" y="2113023"/>
              <a:ext cx="4368057" cy="901852"/>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Israel es un pueblo especialmente elegido para testificar de Dios. Por eso les mostró a los gentiles cómo ser bendecidos si obedecían a Dios y cómo ser castigados si rechazaban a Dios. Por eso Dios prometió de antemano la bendición por la obediencia y la maldición por la desobediencia(Dt 28). Cuando los judíos rechazaron a Jesús, dijeron cosa tremenda que no deberían decirlo.</a:t>
              </a:r>
            </a:p>
          </p:txBody>
        </p:sp>
        <p:sp>
          <p:nvSpPr>
            <p:cNvPr id="6" name="object 6"/>
            <p:cNvSpPr txBox="1"/>
            <p:nvPr/>
          </p:nvSpPr>
          <p:spPr>
            <a:xfrm>
              <a:off x="612263" y="3086100"/>
              <a:ext cx="4368056" cy="283967"/>
            </a:xfrm>
            <a:prstGeom prst="rect">
              <a:avLst/>
            </a:prstGeom>
          </p:spPr>
          <p:txBody>
            <a:bodyPr wrap="square" lIns="0" tIns="6635" rIns="0" bIns="0" rtlCol="0">
              <a:noAutofit/>
            </a:bodyPr>
            <a:lstStyle/>
            <a:p>
              <a:pPr marL="12700" algn="just">
                <a:lnSpc>
                  <a:spcPts val="1200"/>
                </a:lnSpc>
              </a:pPr>
              <a:r>
                <a:rPr lang="es-ES" sz="900" dirty="0">
                  <a:solidFill>
                    <a:srgbClr val="00ADEF"/>
                  </a:solidFill>
                  <a:latin typeface="Malgun Gothic"/>
                  <a:cs typeface="Malgun Gothic"/>
                </a:rPr>
                <a:t>Y respondiendo todo el pueblo, dijo: Su sangre sea sobre nosotros, y sobre nuestros hijos.</a:t>
              </a:r>
              <a:r>
                <a:rPr sz="900" dirty="0">
                  <a:solidFill>
                    <a:srgbClr val="00ADEF"/>
                  </a:solidFill>
                  <a:latin typeface="Malgun Gothic"/>
                  <a:cs typeface="Malgun Gothic"/>
                </a:rPr>
                <a:t> (</a:t>
              </a:r>
              <a:r>
                <a:rPr lang="es-ES" sz="900" dirty="0">
                  <a:solidFill>
                    <a:srgbClr val="00ADEF"/>
                  </a:solidFill>
                  <a:latin typeface="Malgun Gothic"/>
                  <a:cs typeface="Malgun Gothic"/>
                </a:rPr>
                <a:t>Mt</a:t>
              </a:r>
              <a:r>
                <a:rPr sz="900" dirty="0">
                  <a:solidFill>
                    <a:srgbClr val="00ADEF"/>
                  </a:solidFill>
                  <a:latin typeface="Malgun Gothic"/>
                  <a:cs typeface="Malgun Gothic"/>
                </a:rPr>
                <a:t> 27:25)</a:t>
              </a:r>
              <a:endParaRPr sz="900" dirty="0">
                <a:latin typeface="Malgun Gothic"/>
                <a:cs typeface="Malgun Gothic"/>
              </a:endParaRPr>
            </a:p>
          </p:txBody>
        </p:sp>
        <p:sp>
          <p:nvSpPr>
            <p:cNvPr id="5" name="object 5"/>
            <p:cNvSpPr txBox="1"/>
            <p:nvPr/>
          </p:nvSpPr>
          <p:spPr>
            <a:xfrm>
              <a:off x="612263" y="3624412"/>
              <a:ext cx="4368057" cy="1473466"/>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Así como dijeron que pagarían el pecado de rechazar y crucificar a Jesús no solo ellos sino también sus hijos, Dios maldijo como la advertencia en Deuteronomio 28. En Éxodo 20:5, también hay una palabra que dice que Dios visita la maldad de los padres sobre los hijos hasta la tercera y cuarta generación. Esta palabra no significa que no serán salvos, sino que se refiere al juicio en este mundo. Los israelitas continuaron sufriendo durante 1900 años debido al pecado y la palabra de sus antepasados. Sin embargo, no les quitó la oportunidad de salvar almas. La maldición es sobre el cuerpo, y hay otra oportunidad de elección para sus almas. Creer en la palabra de Dios es salvación, y rechazarla es el infierno.</a:t>
              </a:r>
            </a:p>
          </p:txBody>
        </p:sp>
        <p:sp>
          <p:nvSpPr>
            <p:cNvPr id="4" name="object 4"/>
            <p:cNvSpPr txBox="1"/>
            <p:nvPr/>
          </p:nvSpPr>
          <p:spPr>
            <a:xfrm>
              <a:off x="5055800" y="759424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111</a:t>
              </a:r>
              <a:endParaRPr sz="1000">
                <a:latin typeface="Times New Roman"/>
                <a:cs typeface="Times New Roman"/>
              </a:endParaRPr>
            </a:p>
          </p:txBody>
        </p:sp>
        <p:sp>
          <p:nvSpPr>
            <p:cNvPr id="2" name="object 2"/>
            <p:cNvSpPr txBox="1"/>
            <p:nvPr/>
          </p:nvSpPr>
          <p:spPr>
            <a:xfrm>
              <a:off x="1467662" y="654088"/>
              <a:ext cx="3672840" cy="777240"/>
            </a:xfrm>
            <a:prstGeom prst="rect">
              <a:avLst/>
            </a:prstGeom>
          </p:spPr>
          <p:txBody>
            <a:bodyPr wrap="square" lIns="0" tIns="1588" rIns="0" bIns="0" rtlCol="0" anchor="t">
              <a:noAutofit/>
            </a:bodyPr>
            <a:lstStyle/>
            <a:p>
              <a:pPr algn="just">
                <a:lnSpc>
                  <a:spcPts val="950"/>
                </a:lnSpc>
              </a:pPr>
              <a:endParaRPr sz="900" dirty="0">
                <a:latin typeface="Malgun Gothic" panose="020B0503020000020004" pitchFamily="34" charset="-127"/>
                <a:ea typeface="Malgun Gothic" panose="020B0503020000020004" pitchFamily="34" charset="-127"/>
              </a:endParaRPr>
            </a:p>
          </p:txBody>
        </p:sp>
        <p:sp>
          <p:nvSpPr>
            <p:cNvPr id="21" name="object 3">
              <a:extLst>
                <a:ext uri="{FF2B5EF4-FFF2-40B4-BE49-F238E27FC236}">
                  <a16:creationId xmlns:a16="http://schemas.microsoft.com/office/drawing/2014/main" id="{C34B2A0A-6C59-4873-A024-2103EBA781CA}"/>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3" name="TextBox 2">
              <a:extLst>
                <a:ext uri="{FF2B5EF4-FFF2-40B4-BE49-F238E27FC236}">
                  <a16:creationId xmlns:a16="http://schemas.microsoft.com/office/drawing/2014/main" id="{A22A743D-497B-4E36-8334-3F90352B38E9}"/>
                </a:ext>
              </a:extLst>
            </p:cNvPr>
            <p:cNvSpPr txBox="1"/>
            <p:nvPr/>
          </p:nvSpPr>
          <p:spPr>
            <a:xfrm>
              <a:off x="1746250" y="723900"/>
              <a:ext cx="3157869" cy="553998"/>
            </a:xfrm>
            <a:prstGeom prst="rect">
              <a:avLst/>
            </a:prstGeom>
            <a:noFill/>
          </p:spPr>
          <p:txBody>
            <a:bodyPr wrap="square" rtlCol="0">
              <a:spAutoFit/>
            </a:bodyPr>
            <a:lstStyle/>
            <a:p>
              <a:pPr algn="just"/>
              <a:r>
                <a:rPr lang="es-ES" sz="1000" dirty="0">
                  <a:solidFill>
                    <a:srgbClr val="00ADEF"/>
                  </a:solidFill>
                  <a:latin typeface="Malgun Gothic" panose="020B0503020000020004" pitchFamily="34" charset="-127"/>
                  <a:ea typeface="Malgun Gothic" panose="020B0503020000020004" pitchFamily="34" charset="-127"/>
                  <a:cs typeface="Malgun Gothic"/>
                </a:rPr>
                <a:t>¿No es demasiado grande para el pueblo de Israel padecer una tribulación tan severa debido a los pecados de sus antepasados ​​que mataron a Jesús?</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2709</TotalTime>
  <Words>1312</Words>
  <Application>Microsoft Office PowerPoint</Application>
  <PresentationFormat>사용자 지정</PresentationFormat>
  <Paragraphs>74</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맑은 고딕</vt:lpstr>
      <vt:lpstr>맑은 고딕</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55</cp:revision>
  <dcterms:modified xsi:type="dcterms:W3CDTF">2022-03-01T19:08:44Z</dcterms:modified>
</cp:coreProperties>
</file>